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7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C2"/>
    <a:srgbClr val="005CB8"/>
    <a:srgbClr val="0815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0" autoAdjust="0"/>
    <p:restoredTop sz="88284" autoAdjust="0"/>
  </p:normalViewPr>
  <p:slideViewPr>
    <p:cSldViewPr>
      <p:cViewPr varScale="1">
        <p:scale>
          <a:sx n="106" d="100"/>
          <a:sy n="106" d="100"/>
        </p:scale>
        <p:origin x="136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61235-2B20-49D0-B5DA-421FE9866DC5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BF0389-26D0-41AD-82EE-15C5014B35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18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7447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mit Bild (Hoch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26968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1" hasCustomPrompt="1"/>
          </p:nvPr>
        </p:nvSpPr>
        <p:spPr>
          <a:xfrm>
            <a:off x="6228184" y="1602000"/>
            <a:ext cx="2232248" cy="3456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8460556" y="1602000"/>
            <a:ext cx="215900" cy="3455988"/>
          </a:xfrm>
          <a:prstGeom prst="rect">
            <a:avLst/>
          </a:prstGeom>
        </p:spPr>
        <p:txBody>
          <a:bodyPr vert="vert270" anchor="b" anchorCtr="0"/>
          <a:lstStyle>
            <a:lvl1pPr marL="0" indent="0">
              <a:buNone/>
              <a:defRPr sz="8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9509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65008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51"/>
          <p:cNvSpPr>
            <a:spLocks noChangeArrowheads="1"/>
          </p:cNvSpPr>
          <p:nvPr userDrawn="1"/>
        </p:nvSpPr>
        <p:spPr bwMode="auto">
          <a:xfrm>
            <a:off x="471915" y="6525344"/>
            <a:ext cx="3524021" cy="15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de-DE" sz="700" b="1" i="0" baseline="0" dirty="0">
                <a:solidFill>
                  <a:srgbClr val="0052C2"/>
                </a:solidFill>
              </a:rPr>
              <a:t>©  </a:t>
            </a:r>
            <a:r>
              <a:rPr lang="en-US" sz="700" b="1" i="0" baseline="0" dirty="0">
                <a:solidFill>
                  <a:srgbClr val="0052C2"/>
                </a:solidFill>
              </a:rPr>
              <a:t>FM Forum Business Solutions GmbH</a:t>
            </a:r>
            <a:endParaRPr lang="de-DE" sz="2800" b="1" i="0" baseline="0" dirty="0">
              <a:solidFill>
                <a:srgbClr val="0052C2"/>
              </a:solidFill>
            </a:endParaRPr>
          </a:p>
        </p:txBody>
      </p:sp>
      <p:sp>
        <p:nvSpPr>
          <p:cNvPr id="12" name="Rechteck 11"/>
          <p:cNvSpPr/>
          <p:nvPr userDrawn="1"/>
        </p:nvSpPr>
        <p:spPr bwMode="auto">
          <a:xfrm>
            <a:off x="118582" y="116632"/>
            <a:ext cx="8906836" cy="61206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051" y="6381328"/>
            <a:ext cx="326698" cy="33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4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5" r:id="rId2"/>
    <p:sldLayoutId id="2147483664" r:id="rId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/>
          <p:cNvSpPr>
            <a:spLocks noGrp="1" noChangeArrowheads="1"/>
          </p:cNvSpPr>
          <p:nvPr>
            <p:ph idx="1"/>
          </p:nvPr>
        </p:nvSpPr>
        <p:spPr bwMode="auto">
          <a:xfrm>
            <a:off x="118800" y="116632"/>
            <a:ext cx="8917200" cy="6120680"/>
          </a:xfrm>
          <a:prstGeom prst="rect">
            <a:avLst/>
          </a:prstGeom>
          <a:solidFill>
            <a:srgbClr val="0052C2"/>
          </a:solidFill>
          <a:ln>
            <a:solidFill>
              <a:srgbClr val="0052C2"/>
            </a:solidFill>
          </a:ln>
        </p:spPr>
        <p:txBody>
          <a:bodyPr wrap="none" anchor="ctr"/>
          <a:lstStyle/>
          <a:p>
            <a:pPr marL="0" indent="0" algn="ctr">
              <a:buNone/>
            </a:pPr>
            <a:r>
              <a:rPr lang="de-AT" altLang="de-DE" sz="4400" b="1" dirty="0">
                <a:solidFill>
                  <a:schemeClr val="bg1"/>
                </a:solidFill>
              </a:rPr>
              <a:t>Schulungsunterlagen:</a:t>
            </a:r>
            <a:br>
              <a:rPr lang="de-AT" altLang="de-DE" sz="4400" b="1" dirty="0">
                <a:solidFill>
                  <a:schemeClr val="bg1"/>
                </a:solidFill>
              </a:rPr>
            </a:br>
            <a:r>
              <a:rPr lang="de-AT" altLang="de-DE" sz="4400" b="1" dirty="0">
                <a:solidFill>
                  <a:schemeClr val="bg1"/>
                </a:solidFill>
              </a:rPr>
              <a:t>Datenschutz-Grundlagen</a:t>
            </a:r>
          </a:p>
        </p:txBody>
      </p:sp>
    </p:spTree>
    <p:extLst>
      <p:ext uri="{BB962C8B-B14F-4D97-AF65-F5344CB8AC3E}">
        <p14:creationId xmlns:p14="http://schemas.microsoft.com/office/powerpoint/2010/main" val="1092672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Unter </a:t>
            </a:r>
            <a:r>
              <a:rPr lang="de-DE" b="1" dirty="0"/>
              <a:t>„Verarbeitung“ </a:t>
            </a:r>
            <a:r>
              <a:rPr lang="de-DE" dirty="0"/>
              <a:t>versteht man auch diese Vorgänge mit personenbezogenen Daten:</a:t>
            </a:r>
          </a:p>
          <a:p>
            <a:pPr lvl="1"/>
            <a:r>
              <a:rPr lang="de-DE" dirty="0"/>
              <a:t>Das Auslesen</a:t>
            </a:r>
          </a:p>
          <a:p>
            <a:pPr lvl="1"/>
            <a:r>
              <a:rPr lang="de-DE" dirty="0"/>
              <a:t>Das Abfragen</a:t>
            </a:r>
          </a:p>
          <a:p>
            <a:pPr lvl="1"/>
            <a:r>
              <a:rPr lang="de-DE" dirty="0"/>
              <a:t>Die Verwendung</a:t>
            </a:r>
          </a:p>
          <a:p>
            <a:pPr lvl="1"/>
            <a:r>
              <a:rPr lang="de-DE" dirty="0"/>
              <a:t>Die Offenlegung durch Übermittlung</a:t>
            </a:r>
          </a:p>
          <a:p>
            <a:pPr lvl="1"/>
            <a:r>
              <a:rPr lang="de-DE" dirty="0"/>
              <a:t>Verbreitung oder eine andere Form der Bereitstellung,</a:t>
            </a:r>
          </a:p>
          <a:p>
            <a:pPr lvl="1"/>
            <a:r>
              <a:rPr lang="de-DE" dirty="0"/>
              <a:t>Den Abgleich oder die Verknüpfung</a:t>
            </a:r>
          </a:p>
          <a:p>
            <a:pPr lvl="1"/>
            <a:r>
              <a:rPr lang="de-DE" dirty="0"/>
              <a:t>Die Einschränkung</a:t>
            </a:r>
          </a:p>
          <a:p>
            <a:pPr lvl="1"/>
            <a:r>
              <a:rPr lang="de-DE" dirty="0"/>
              <a:t>Das Löschen oder die Vernichtung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4 Z 2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Begriffsbestimmungen gemäß DSGVO</a:t>
            </a:r>
          </a:p>
        </p:txBody>
      </p:sp>
    </p:spTree>
    <p:extLst>
      <p:ext uri="{BB962C8B-B14F-4D97-AF65-F5344CB8AC3E}">
        <p14:creationId xmlns:p14="http://schemas.microsoft.com/office/powerpoint/2010/main" val="1385747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„Dateisystem“: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Ein </a:t>
            </a:r>
            <a:r>
              <a:rPr lang="de-DE" b="1" dirty="0"/>
              <a:t>„Dateisystem“ </a:t>
            </a:r>
            <a:r>
              <a:rPr lang="de-DE" dirty="0"/>
              <a:t>ist jede strukturierte Sammlung personenbezogener Daten, die nach bestimmen Kriterien (zB alphabetisch, nach Datum, geografisch usw) geordnet und verarbeitet werden kann. 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Das Dateisystem ist </a:t>
            </a:r>
            <a:r>
              <a:rPr lang="de-DE" b="1" dirty="0"/>
              <a:t>„technologieneutral“</a:t>
            </a:r>
            <a:r>
              <a:rPr lang="de-DE" dirty="0"/>
              <a:t>. Darunter fallen alle elektronischen (zum Beispiel Kundendatei am Computer) und manuellen (zum Beispiel Kundenkartei in Papierform) Ablage-Systeme.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Unstrukturierte, dh nicht nach bestimmten Kriterien geordnete, Sammlungen fallen nicht unter die DSGVO.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Beispiel: Eine einzige Visitenkarte stellt noch keine Sammlung personenbezogener Daten im Sinne der DSGVO dar. Mehrere Visitenkarten, die nach einem Kriterium (zB alphabetisch) sortiert werden, schon.</a:t>
            </a:r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4 Z 6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Begriffsbestimmungen gemäß DSGVO</a:t>
            </a:r>
          </a:p>
        </p:txBody>
      </p:sp>
    </p:spTree>
    <p:extLst>
      <p:ext uri="{BB962C8B-B14F-4D97-AF65-F5344CB8AC3E}">
        <p14:creationId xmlns:p14="http://schemas.microsoft.com/office/powerpoint/2010/main" val="1704419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Die Verarbeitung muss nach folgenden Grundprinzipien erfolgen, um die Datensicherheit zu gewährleisten:</a:t>
            </a:r>
          </a:p>
          <a:p>
            <a:r>
              <a:rPr lang="de-DE" b="1" dirty="0"/>
              <a:t>„Treu und Glauben“:</a:t>
            </a:r>
            <a:br>
              <a:rPr lang="de-DE" dirty="0"/>
            </a:br>
            <a:r>
              <a:rPr lang="de-DE" dirty="0"/>
              <a:t>Die Verarbeitung muss transparent, ehrlich und fair erfolgen.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Zweckbindung:</a:t>
            </a:r>
            <a:br>
              <a:rPr lang="de-DE" dirty="0"/>
            </a:br>
            <a:r>
              <a:rPr lang="de-DE" dirty="0"/>
              <a:t>Personenbezogene Daten müssen für eindeutig festgelegte und legitime Zwecke erhoben werden und dürfen nicht in einer mit diesen Zwecken nicht zu vereinbarenden Weise weiterverarbeitet werden.</a:t>
            </a: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5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Grundsätze</a:t>
            </a:r>
          </a:p>
        </p:txBody>
      </p:sp>
    </p:spTree>
    <p:extLst>
      <p:ext uri="{BB962C8B-B14F-4D97-AF65-F5344CB8AC3E}">
        <p14:creationId xmlns:p14="http://schemas.microsoft.com/office/powerpoint/2010/main" val="2442833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Richtigkeit:</a:t>
            </a:r>
            <a:br>
              <a:rPr lang="de-DE" dirty="0"/>
            </a:br>
            <a:r>
              <a:rPr lang="de-DE" dirty="0"/>
              <a:t>Personenbezogene Daten müssen sachlich richtig und auf dem aktuellsten Stand sein. 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Speicherbegrenzung:</a:t>
            </a:r>
            <a:br>
              <a:rPr lang="de-DE" dirty="0"/>
            </a:br>
            <a:r>
              <a:rPr lang="de-DE" dirty="0"/>
              <a:t>Es dürfen nur für diesen Zweck die hierzu notwendigen Daten erhoben werden und nur solange gespeichert werden, wie unbedingt nötig.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Integrität:</a:t>
            </a:r>
            <a:br>
              <a:rPr lang="de-DE" dirty="0"/>
            </a:br>
            <a:r>
              <a:rPr lang="de-DE" dirty="0"/>
              <a:t>Es muss die Richtigkeit der personenbezogenen Daten gewährleistet werden und diese dürfen nicht fälschlicherweise verändert werden. 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5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Grundsätze</a:t>
            </a:r>
          </a:p>
        </p:txBody>
      </p:sp>
    </p:spTree>
    <p:extLst>
      <p:ext uri="{BB962C8B-B14F-4D97-AF65-F5344CB8AC3E}">
        <p14:creationId xmlns:p14="http://schemas.microsoft.com/office/powerpoint/2010/main" val="1947902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Vertraulichkeit:</a:t>
            </a:r>
            <a:br>
              <a:rPr lang="de-DE" dirty="0"/>
            </a:br>
            <a:r>
              <a:rPr lang="de-DE" dirty="0"/>
              <a:t>Der Zugang zu den entsprechenden personenbezogenen Daten darf nur gemäß dem Zweck erfolgen. Andere Zugriffe müssen verhindert werden.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Verfügbarkeit und Belastbarkeit:</a:t>
            </a:r>
            <a:br>
              <a:rPr lang="de-DE" dirty="0"/>
            </a:br>
            <a:r>
              <a:rPr lang="de-DE" dirty="0"/>
              <a:t>Die Systeme und Datenverarbeitungen müssen stabil und möglichst ausfallsicher verfügbar sein. Dies erfordert entsprechende Maßnahmen, um Systemabstürze und Datenverlust zu vermeiden.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5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Grundsätze</a:t>
            </a:r>
          </a:p>
        </p:txBody>
      </p:sp>
    </p:spTree>
    <p:extLst>
      <p:ext uri="{BB962C8B-B14F-4D97-AF65-F5344CB8AC3E}">
        <p14:creationId xmlns:p14="http://schemas.microsoft.com/office/powerpoint/2010/main" val="2943965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Rechtmäßigkeit:</a:t>
            </a:r>
            <a:br>
              <a:rPr lang="de-DE" dirty="0"/>
            </a:br>
            <a:r>
              <a:rPr lang="de-DE" dirty="0"/>
              <a:t>Grundsätzlich ist eine Verarbeitung verboten, sofern sie nicht ausdrücklich erlaubt ist! </a:t>
            </a:r>
          </a:p>
          <a:p>
            <a:r>
              <a:rPr lang="de-DE" dirty="0"/>
              <a:t>Eine Verarbeitung ist dann rechtmäßig, wenn:</a:t>
            </a:r>
          </a:p>
          <a:p>
            <a:pPr marL="800100" lvl="1" indent="-342900">
              <a:buFont typeface="+mj-lt"/>
              <a:buAutoNum type="alphaLcPeriod"/>
            </a:pPr>
            <a:r>
              <a:rPr lang="de-DE" dirty="0"/>
              <a:t>Eine Einwilligung der Betroffenen nachweislich vorliegt</a:t>
            </a:r>
          </a:p>
          <a:p>
            <a:pPr lvl="2"/>
            <a:r>
              <a:rPr lang="de-DE" dirty="0"/>
              <a:t>zum Beispiel für den Versand eines Newsletters; Einwilligung von Jugendlichen gelten in Österreich ab 14 Jahren gem § 4 Abs 4 Datenschutz-Anpassungsgesetz 2018</a:t>
            </a:r>
          </a:p>
          <a:p>
            <a:pPr marL="800100" lvl="1" indent="-342900">
              <a:buFont typeface="+mj-lt"/>
              <a:buAutoNum type="alphaLcPeriod"/>
            </a:pPr>
            <a:r>
              <a:rPr lang="de-DE" dirty="0"/>
              <a:t>Diese zur Vertragserfüllung erforderlich ist</a:t>
            </a:r>
          </a:p>
          <a:p>
            <a:pPr lvl="2"/>
            <a:r>
              <a:rPr lang="de-DE" dirty="0"/>
              <a:t>zum Beispiel mit Lieferanten, Kunden …</a:t>
            </a:r>
          </a:p>
          <a:p>
            <a:pPr marL="800100" lvl="1" indent="-342900">
              <a:buFont typeface="+mj-lt"/>
              <a:buAutoNum type="alphaLcPeriod"/>
            </a:pPr>
            <a:r>
              <a:rPr lang="de-DE" dirty="0"/>
              <a:t>Damit eine gesetzliche Verpflichtung erfüllt wird </a:t>
            </a:r>
          </a:p>
          <a:p>
            <a:pPr lvl="2"/>
            <a:r>
              <a:rPr lang="de-DE" dirty="0"/>
              <a:t>zum Beispiel Lohnverrechnung, Steuerberatung …</a:t>
            </a: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6 Abs 1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Grundsätze</a:t>
            </a:r>
          </a:p>
        </p:txBody>
      </p:sp>
    </p:spTree>
    <p:extLst>
      <p:ext uri="{BB962C8B-B14F-4D97-AF65-F5344CB8AC3E}">
        <p14:creationId xmlns:p14="http://schemas.microsoft.com/office/powerpoint/2010/main" val="3553693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Eine Verarbeitung ist dann rechtmäßig, wenn:</a:t>
            </a:r>
          </a:p>
          <a:p>
            <a:pPr marL="857250" lvl="1" indent="-457200">
              <a:buFont typeface="+mj-lt"/>
              <a:buAutoNum type="alphaLcPeriod" startAt="4"/>
            </a:pPr>
            <a:r>
              <a:rPr lang="de-DE" dirty="0"/>
              <a:t>Dadurch lebenswichtige Interessen geschützt werden</a:t>
            </a:r>
          </a:p>
          <a:p>
            <a:pPr marL="857250" lvl="1" indent="-457200">
              <a:buFont typeface="+mj-lt"/>
              <a:buAutoNum type="alphaLcPeriod" startAt="4"/>
            </a:pPr>
            <a:r>
              <a:rPr lang="de-DE" dirty="0"/>
              <a:t>Sie mit der Wahrnehmung einer Aufgabe verbunden ist, die im öffentlichen Interesse liegt oder zur Ausübung von öffentlicher Gewalt notwendig ist</a:t>
            </a:r>
          </a:p>
          <a:p>
            <a:pPr marL="857250" lvl="1" indent="-457200">
              <a:buFont typeface="+mj-lt"/>
              <a:buAutoNum type="alphaLcPeriod" startAt="4"/>
            </a:pPr>
            <a:r>
              <a:rPr lang="de-DE" dirty="0"/>
              <a:t>Berechtigte Interessen des Verantwortlichen oder eines Dritten vorliegen, sofern die Grund-Freiheiten und -Rechte des Betroffenen damit nicht eingeschränkt werden. Das Interesse des Betroffenen überwiegt somit.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6 Abs 1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Grundsätze</a:t>
            </a:r>
          </a:p>
        </p:txBody>
      </p:sp>
    </p:spTree>
    <p:extLst>
      <p:ext uri="{BB962C8B-B14F-4D97-AF65-F5344CB8AC3E}">
        <p14:creationId xmlns:p14="http://schemas.microsoft.com/office/powerpoint/2010/main" val="3982823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Der </a:t>
            </a:r>
            <a:r>
              <a:rPr lang="de-DE" b="1" dirty="0"/>
              <a:t>Verantwortliche</a:t>
            </a:r>
            <a:r>
              <a:rPr lang="de-DE" dirty="0"/>
              <a:t> ist jene natürliche oder juristische Person, Behörde, Einrichtung oder andere Stelle, die für den korrekten Umgang mit personenbezogenen Daten im Unternehmen verantwortlich ist. Er kann diese Verantwortlichkeit auch nicht übertragen.</a:t>
            </a:r>
            <a:br>
              <a:rPr lang="de-DE" dirty="0"/>
            </a:br>
            <a:endParaRPr lang="de-DE" dirty="0"/>
          </a:p>
          <a:p>
            <a:r>
              <a:rPr lang="de-DE" dirty="0"/>
              <a:t>In unserem Betrieb:</a:t>
            </a:r>
            <a:br>
              <a:rPr lang="de-DE" dirty="0"/>
            </a:br>
            <a:r>
              <a:rPr lang="de-DE" dirty="0"/>
              <a:t>… [Vorname, Name]</a:t>
            </a:r>
            <a:br>
              <a:rPr lang="de-DE" dirty="0"/>
            </a:br>
            <a:r>
              <a:rPr lang="de-DE" dirty="0"/>
              <a:t>… [Straße, Hausnummer]</a:t>
            </a:r>
            <a:br>
              <a:rPr lang="de-DE" dirty="0"/>
            </a:br>
            <a:r>
              <a:rPr lang="de-DE" dirty="0"/>
              <a:t>… [Postleitzahl, Ort, Land]</a:t>
            </a:r>
            <a:br>
              <a:rPr lang="de-DE" dirty="0"/>
            </a:br>
            <a:r>
              <a:rPr lang="de-DE" dirty="0"/>
              <a:t>… [Telefon]</a:t>
            </a:r>
            <a:br>
              <a:rPr lang="de-DE" dirty="0"/>
            </a:br>
            <a:r>
              <a:rPr lang="de-DE" dirty="0"/>
              <a:t>… [Mobil]</a:t>
            </a:r>
            <a:br>
              <a:rPr lang="de-DE" dirty="0"/>
            </a:br>
            <a:r>
              <a:rPr lang="de-DE" dirty="0"/>
              <a:t>… [E-Mail]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Zuständigkeiten</a:t>
            </a:r>
          </a:p>
        </p:txBody>
      </p:sp>
    </p:spTree>
    <p:extLst>
      <p:ext uri="{BB962C8B-B14F-4D97-AF65-F5344CB8AC3E}">
        <p14:creationId xmlns:p14="http://schemas.microsoft.com/office/powerpoint/2010/main" val="60893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{Falls es einen Datenschutzbeauftragten im Unternehmen gibt}</a:t>
            </a:r>
          </a:p>
          <a:p>
            <a:r>
              <a:rPr lang="de-DE" dirty="0"/>
              <a:t>Der </a:t>
            </a:r>
            <a:r>
              <a:rPr lang="de-DE" b="1" dirty="0"/>
              <a:t>Datenschutzbeauftragte </a:t>
            </a:r>
          </a:p>
          <a:p>
            <a:pPr lvl="1"/>
            <a:r>
              <a:rPr lang="de-DE" dirty="0"/>
              <a:t>berät Mitarbeiter betreffend die Pflichten hinsichtlich des Datenschutzrechtes</a:t>
            </a:r>
          </a:p>
          <a:p>
            <a:pPr lvl="1"/>
            <a:r>
              <a:rPr lang="de-DE" dirty="0"/>
              <a:t>überwacht die Einhaltung der Datenschutzvorschriften</a:t>
            </a:r>
          </a:p>
          <a:p>
            <a:pPr lvl="1"/>
            <a:r>
              <a:rPr lang="de-DE" dirty="0"/>
              <a:t>ist Anlaufstelle für Aufsichtsbehörden</a:t>
            </a:r>
          </a:p>
          <a:p>
            <a:endParaRPr lang="de-DE" dirty="0"/>
          </a:p>
          <a:p>
            <a:r>
              <a:rPr lang="de-DE" dirty="0"/>
              <a:t>In unserem Betrieb:</a:t>
            </a:r>
            <a:br>
              <a:rPr lang="de-DE" dirty="0"/>
            </a:br>
            <a:r>
              <a:rPr lang="de-DE" dirty="0"/>
              <a:t>… [Vorname, Name]</a:t>
            </a:r>
            <a:br>
              <a:rPr lang="de-DE" dirty="0"/>
            </a:br>
            <a:r>
              <a:rPr lang="de-DE" dirty="0"/>
              <a:t>… [Straße, Hausnummer]</a:t>
            </a:r>
            <a:br>
              <a:rPr lang="de-DE" dirty="0"/>
            </a:br>
            <a:r>
              <a:rPr lang="de-DE" dirty="0"/>
              <a:t>… [Postleitzahl, Ort, Land]</a:t>
            </a:r>
            <a:br>
              <a:rPr lang="de-DE" dirty="0"/>
            </a:br>
            <a:r>
              <a:rPr lang="de-DE" dirty="0"/>
              <a:t>… [Telefon]</a:t>
            </a:r>
            <a:br>
              <a:rPr lang="de-DE" dirty="0"/>
            </a:br>
            <a:r>
              <a:rPr lang="de-DE" dirty="0"/>
              <a:t>… [Mobil]</a:t>
            </a:r>
            <a:br>
              <a:rPr lang="de-DE" dirty="0"/>
            </a:br>
            <a:r>
              <a:rPr lang="de-DE" dirty="0"/>
              <a:t>… [E-Mail]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Zuständigkeiten</a:t>
            </a:r>
          </a:p>
        </p:txBody>
      </p:sp>
    </p:spTree>
    <p:extLst>
      <p:ext uri="{BB962C8B-B14F-4D97-AF65-F5344CB8AC3E}">
        <p14:creationId xmlns:p14="http://schemas.microsoft.com/office/powerpoint/2010/main" val="1882140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{Falls es einen DSGVO IT-Manager im Unternehmen gibt}</a:t>
            </a:r>
          </a:p>
          <a:p>
            <a:r>
              <a:rPr lang="de-DE" dirty="0"/>
              <a:t>Der DSGVO IT-Manager ist zentrale Anlaufstelle für Themen betreffend Datensicherheit in EDV-Applikation und IT-Systemen.</a:t>
            </a:r>
          </a:p>
          <a:p>
            <a:endParaRPr lang="de-DE" dirty="0"/>
          </a:p>
          <a:p>
            <a:r>
              <a:rPr lang="de-DE" dirty="0"/>
              <a:t>In unserem Betrieb:</a:t>
            </a:r>
            <a:br>
              <a:rPr lang="de-DE" dirty="0"/>
            </a:br>
            <a:r>
              <a:rPr lang="de-DE" dirty="0"/>
              <a:t>… [Vorname, Name]</a:t>
            </a:r>
            <a:br>
              <a:rPr lang="de-DE" dirty="0"/>
            </a:br>
            <a:r>
              <a:rPr lang="de-DE" dirty="0"/>
              <a:t>… [Straße, Hausnummer]</a:t>
            </a:r>
            <a:br>
              <a:rPr lang="de-DE" dirty="0"/>
            </a:br>
            <a:r>
              <a:rPr lang="de-DE" dirty="0"/>
              <a:t>… [Postleitzahl, Ort, Land]</a:t>
            </a:r>
            <a:br>
              <a:rPr lang="de-DE" dirty="0"/>
            </a:br>
            <a:r>
              <a:rPr lang="de-DE" dirty="0"/>
              <a:t>… [Telefon]</a:t>
            </a:r>
            <a:br>
              <a:rPr lang="de-DE" dirty="0"/>
            </a:br>
            <a:r>
              <a:rPr lang="de-DE" dirty="0"/>
              <a:t>… [Mobil]</a:t>
            </a:r>
            <a:br>
              <a:rPr lang="de-DE" dirty="0"/>
            </a:br>
            <a:r>
              <a:rPr lang="de-DE" dirty="0"/>
              <a:t>… [E-Mail]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Zuständigkeiten</a:t>
            </a:r>
          </a:p>
        </p:txBody>
      </p:sp>
    </p:spTree>
    <p:extLst>
      <p:ext uri="{BB962C8B-B14F-4D97-AF65-F5344CB8AC3E}">
        <p14:creationId xmlns:p14="http://schemas.microsoft.com/office/powerpoint/2010/main" val="3723855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Diese Unterlagen sind als Vorlage für die Schulungen von MitarbeiterInnen für das Thema Datenschutz bestimmt. 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Diese Informationen vermitteln die Grundlagen, von denen jede Person, die im Unternehmen tätig ist, Kenntnis haben muss.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Sie stellen die Basis dar, um mit diesem Thema korrekt in österreichischen Betrieben umzugehen.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[…] = optional – falls zutreffend; zu ersetzende Platzhalter</a:t>
            </a:r>
          </a:p>
          <a:p>
            <a:pPr marL="0" indent="0">
              <a:buNone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{…}</a:t>
            </a:r>
            <a:r>
              <a:rPr lang="de-DE" dirty="0"/>
              <a:t>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= ergänzende Anmerkungen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Einleitung</a:t>
            </a:r>
          </a:p>
        </p:txBody>
      </p:sp>
    </p:spTree>
    <p:extLst>
      <p:ext uri="{BB962C8B-B14F-4D97-AF65-F5344CB8AC3E}">
        <p14:creationId xmlns:p14="http://schemas.microsoft.com/office/powerpoint/2010/main" val="2991338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Grundsätzlich werden keine personenbezogenen Daten weitergegeben, außer es gibt einen von der Geschäftsführung definierten und freigegebenen Ablauf mit festgelegten </a:t>
            </a:r>
            <a:r>
              <a:rPr lang="de-DE" dirty="0" err="1"/>
              <a:t>Auftragsverarbeitern</a:t>
            </a:r>
            <a:r>
              <a:rPr lang="de-DE" dirty="0"/>
              <a:t>.</a:t>
            </a:r>
            <a:br>
              <a:rPr lang="de-DE" dirty="0"/>
            </a:br>
            <a:r>
              <a:rPr lang="de-DE" dirty="0"/>
              <a:t>Diesen Vorgaben ist ausnahmslos zu entsprechen!</a:t>
            </a:r>
            <a:br>
              <a:rPr lang="de-DE" dirty="0"/>
            </a:br>
            <a:endParaRPr lang="de-DE" dirty="0"/>
          </a:p>
          <a:p>
            <a:r>
              <a:rPr lang="de-DE" dirty="0"/>
              <a:t>Der </a:t>
            </a:r>
            <a:r>
              <a:rPr lang="de-DE" b="1" dirty="0" err="1"/>
              <a:t>Auftragsverarbeiter</a:t>
            </a:r>
            <a:r>
              <a:rPr lang="de-DE" dirty="0"/>
              <a:t> ist eine natürliche oder juristische Person, Behörde, Einrichtung oder andere Stelle, die personenbezogene Daten im Auftrag des Verantwortlichen bearbeitet.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Datenweitergabe</a:t>
            </a:r>
          </a:p>
        </p:txBody>
      </p:sp>
    </p:spTree>
    <p:extLst>
      <p:ext uri="{BB962C8B-B14F-4D97-AF65-F5344CB8AC3E}">
        <p14:creationId xmlns:p14="http://schemas.microsoft.com/office/powerpoint/2010/main" val="3138063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Jeder Verstoß gegen die Datenschutzvorgaben muss umgehend bei dem Datenschutz-Verantwortlichen gemeldet werden.</a:t>
            </a:r>
            <a:br>
              <a:rPr lang="de-DE" dirty="0"/>
            </a:br>
            <a:endParaRPr lang="de-DE" dirty="0"/>
          </a:p>
          <a:p>
            <a:r>
              <a:rPr lang="de-DE" dirty="0"/>
              <a:t>Beispiele für Verstöße:</a:t>
            </a:r>
          </a:p>
          <a:p>
            <a:pPr lvl="1"/>
            <a:r>
              <a:rPr lang="de-DE" dirty="0"/>
              <a:t>Verlust von personenbezogenen Daten, wie Verlust oder Diebstahl von Datenträgern, Laptop, Handy …</a:t>
            </a:r>
          </a:p>
          <a:p>
            <a:pPr lvl="1"/>
            <a:r>
              <a:rPr lang="de-DE" dirty="0" err="1"/>
              <a:t>llegitimer</a:t>
            </a:r>
            <a:r>
              <a:rPr lang="de-DE" dirty="0"/>
              <a:t> Zugriff auf personenbezogene Daten, wie Hacker-Angriff oder betriebsinterne Spionage</a:t>
            </a:r>
          </a:p>
          <a:p>
            <a:pPr lvl="1"/>
            <a:r>
              <a:rPr lang="de-DE" dirty="0"/>
              <a:t>Unrechtmäßige Übermittlung von personenbezogenen Daten, wie versehentlicher Versand an nicht zugriffsberechtigte Dritte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Datenschutzvorfall</a:t>
            </a:r>
          </a:p>
        </p:txBody>
      </p:sp>
    </p:spTree>
    <p:extLst>
      <p:ext uri="{BB962C8B-B14F-4D97-AF65-F5344CB8AC3E}">
        <p14:creationId xmlns:p14="http://schemas.microsoft.com/office/powerpoint/2010/main" val="2772051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Es gibt eine </a:t>
            </a:r>
            <a:r>
              <a:rPr lang="de-DE" b="1" dirty="0"/>
              <a:t>behördliche Meldepflicht </a:t>
            </a:r>
            <a:r>
              <a:rPr lang="de-DE" dirty="0"/>
              <a:t>von Datenschutzvorfällen von 72 Stunden ab dem Zeitpunkt der Kenntnisnahme!</a:t>
            </a:r>
          </a:p>
          <a:p>
            <a:endParaRPr lang="de-DE" dirty="0"/>
          </a:p>
          <a:p>
            <a:r>
              <a:rPr lang="de-DE" dirty="0"/>
              <a:t>Um das Risiko für die Betroffenen zu minimieren, sind die von der Geschäftsführung vorgegebenen technischen und organisatorischen Maßnahmen („TOM“) strikt einzuhalten!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Datenschutzvorfall</a:t>
            </a:r>
          </a:p>
        </p:txBody>
      </p:sp>
    </p:spTree>
    <p:extLst>
      <p:ext uri="{BB962C8B-B14F-4D97-AF65-F5344CB8AC3E}">
        <p14:creationId xmlns:p14="http://schemas.microsoft.com/office/powerpoint/2010/main" val="3390385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Bei allgemeinen Datenschutz-Anfragen wird auf die Datenschutzerklärung verwiesen.</a:t>
            </a:r>
          </a:p>
          <a:p>
            <a:endParaRPr lang="de-DE" dirty="0"/>
          </a:p>
          <a:p>
            <a:r>
              <a:rPr lang="de-DE" dirty="0"/>
              <a:t>Weitere Anfragen betreffend Datenschutz werden immer umgehend an den Datenschutz-Verantwortlichen weitergeleitet.</a:t>
            </a:r>
          </a:p>
          <a:p>
            <a:endParaRPr lang="de-DE" dirty="0"/>
          </a:p>
          <a:p>
            <a:r>
              <a:rPr lang="de-DE" dirty="0"/>
              <a:t>Es werden </a:t>
            </a:r>
            <a:r>
              <a:rPr lang="de-DE"/>
              <a:t>keine persönlichen </a:t>
            </a:r>
            <a:r>
              <a:rPr lang="de-DE" dirty="0"/>
              <a:t>Auskünfte gegeben!</a:t>
            </a:r>
          </a:p>
          <a:p>
            <a:endParaRPr lang="de-DE" dirty="0"/>
          </a:p>
          <a:p>
            <a:r>
              <a:rPr lang="de-DE" dirty="0"/>
              <a:t>Bei Aufforderung zur Datenlöschung wird auf den Datenschutz-Verantwortlichen verwiesen!</a:t>
            </a:r>
          </a:p>
          <a:p>
            <a:endParaRPr lang="de-DE" dirty="0"/>
          </a:p>
          <a:p>
            <a:r>
              <a:rPr lang="de-DE" dirty="0"/>
              <a:t>Es gibt einen von der Geschäftsführung definierten Ablaufprozess,  an den man sich ausnahmslos zu halten hat.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Vorgehensweise bei Anfragen</a:t>
            </a:r>
          </a:p>
        </p:txBody>
      </p:sp>
    </p:spTree>
    <p:extLst>
      <p:ext uri="{BB962C8B-B14F-4D97-AF65-F5344CB8AC3E}">
        <p14:creationId xmlns:p14="http://schemas.microsoft.com/office/powerpoint/2010/main" val="4246742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Der Verantwortliche ist für die verordnungsgemäße Datenverarbeitung der personenbezogenen Daten und die entsprechende Ausbildung der Mitarbeiter verantwortlich.</a:t>
            </a:r>
          </a:p>
          <a:p>
            <a:endParaRPr lang="de-DE" dirty="0"/>
          </a:p>
          <a:p>
            <a:r>
              <a:rPr lang="de-DE" dirty="0"/>
              <a:t>Bei Nichteinhalten der Richtlinien drohen unserem Unternehmen Strafen bis zu EUR 20 Millionen beziehungsweise 4 % des letztjährigen weltweiten Jahresumsatzes, je nachdem welcher Betrag höher ist.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Verstöße und Strafen</a:t>
            </a:r>
          </a:p>
        </p:txBody>
      </p:sp>
    </p:spTree>
    <p:extLst>
      <p:ext uri="{BB962C8B-B14F-4D97-AF65-F5344CB8AC3E}">
        <p14:creationId xmlns:p14="http://schemas.microsoft.com/office/powerpoint/2010/main" val="3035343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Ich bestätige hiermit den Erhalt der DSGVO-Schulungsunterlagen, habe den Inhalt sorgfältig gelesen und nehme diesen zur Kenntnis.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Name: …</a:t>
            </a:r>
          </a:p>
          <a:p>
            <a:pPr marL="0" indent="0">
              <a:buNone/>
            </a:pPr>
            <a:r>
              <a:rPr lang="de-DE" dirty="0"/>
              <a:t> 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…, am …	Unterschrift: …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Bestätigung</a:t>
            </a:r>
          </a:p>
        </p:txBody>
      </p:sp>
    </p:spTree>
    <p:extLst>
      <p:ext uri="{BB962C8B-B14F-4D97-AF65-F5344CB8AC3E}">
        <p14:creationId xmlns:p14="http://schemas.microsoft.com/office/powerpoint/2010/main" val="1111343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Jeder Mensch hat ein Anrecht darauf, dass mit seinen Daten sorgsam umgegangen wird. Das gilt sowohl für private als auch für betriebswirtschaftliche und unternehmensbezogene personenbezogene Informationen. </a:t>
            </a:r>
          </a:p>
          <a:p>
            <a:pPr lvl="1"/>
            <a:r>
              <a:rPr lang="de-DE" dirty="0"/>
              <a:t>Gem § 1 Abs 1 DSG Verfassungsbestimmung: Grundrecht auf Datenschutz</a:t>
            </a:r>
          </a:p>
          <a:p>
            <a:endParaRPr lang="de-DE" dirty="0"/>
          </a:p>
          <a:p>
            <a:r>
              <a:rPr lang="de-DE" dirty="0"/>
              <a:t>Seit dem 25.05.2018 gilt mit der Datenschutz-Grundverordnung (DSGVO) ein EU-weites Gesetz, welches die Verarbeitung mit personenbezogenen Daten im geschäftlichen Umfeld regelt.</a:t>
            </a:r>
            <a:br>
              <a:rPr lang="de-DE" dirty="0"/>
            </a:br>
            <a:r>
              <a:rPr lang="de-DE" dirty="0"/>
              <a:t>Das können zum Beispiel Daten von Kunden, Lieferanten, Mitarbeitern, Interessenten oder auch anderen Businesspartnern sein.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</a:t>
            </a:r>
          </a:p>
        </p:txBody>
      </p:sp>
    </p:spTree>
    <p:extLst>
      <p:ext uri="{BB962C8B-B14F-4D97-AF65-F5344CB8AC3E}">
        <p14:creationId xmlns:p14="http://schemas.microsoft.com/office/powerpoint/2010/main" val="1736106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Durch technische und organisatorische Maßnahmen („TOM“) wird der entsprechende notwendige Schutz der personenbezogenen Daten in unserem Unternehmen sichergestellt.</a:t>
            </a:r>
          </a:p>
          <a:p>
            <a:endParaRPr lang="de-DE" dirty="0"/>
          </a:p>
          <a:p>
            <a:r>
              <a:rPr lang="de-DE" dirty="0"/>
              <a:t>Diese Maßnahmen wurden von der Geschäftsführung definiert, dokumentiert und müssen ausnahmslos eingehalten werden!</a:t>
            </a: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</a:t>
            </a:r>
          </a:p>
        </p:txBody>
      </p:sp>
    </p:spTree>
    <p:extLst>
      <p:ext uri="{BB962C8B-B14F-4D97-AF65-F5344CB8AC3E}">
        <p14:creationId xmlns:p14="http://schemas.microsoft.com/office/powerpoint/2010/main" val="2579656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Begriffsbestimmungen gemäß DSGVO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„Personenbezogene  Daten“ </a:t>
            </a:r>
            <a:r>
              <a:rPr lang="de-DE" dirty="0"/>
              <a:t>sind alle  Informationen,  die  sich  auf  eine  identifizierte  oder  identifizierbare  natürliche  Person („betroffene  Person“) beziehen.</a:t>
            </a:r>
          </a:p>
          <a:p>
            <a:endParaRPr lang="de-DE" dirty="0"/>
          </a:p>
        </p:txBody>
      </p:sp>
      <p:pic>
        <p:nvPicPr>
          <p:cNvPr id="4" name="Bildplatzhalter 3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r="99"/>
          <a:stretch/>
        </p:blipFill>
        <p:spPr>
          <a:xfrm>
            <a:off x="457200" y="3068960"/>
            <a:ext cx="5192881" cy="2601045"/>
          </a:xfrm>
        </p:spPr>
      </p:pic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652120" y="2204864"/>
            <a:ext cx="215900" cy="3455988"/>
          </a:xfrm>
        </p:spPr>
        <p:txBody>
          <a:bodyPr/>
          <a:lstStyle/>
          <a:p>
            <a:r>
              <a:rPr lang="de-DE" dirty="0"/>
              <a:t>© </a:t>
            </a:r>
            <a:r>
              <a:rPr lang="de-DE" dirty="0" err="1"/>
              <a:t>Fotolia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7164388" y="6237288"/>
            <a:ext cx="1979612" cy="620712"/>
          </a:xfrm>
        </p:spPr>
        <p:txBody>
          <a:bodyPr/>
          <a:lstStyle/>
          <a:p>
            <a:r>
              <a:rPr lang="de-DE" dirty="0"/>
              <a:t>DSGVO Art 4 Z 1</a:t>
            </a:r>
          </a:p>
        </p:txBody>
      </p:sp>
    </p:spTree>
    <p:extLst>
      <p:ext uri="{BB962C8B-B14F-4D97-AF65-F5344CB8AC3E}">
        <p14:creationId xmlns:p14="http://schemas.microsoft.com/office/powerpoint/2010/main" val="637797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Eine Person ist dann identifizierbar, wenn sie direkt oder indirekt, insbesondere mittels Zuordnung zu einer Kennung, wie </a:t>
            </a:r>
          </a:p>
          <a:p>
            <a:pPr lvl="1"/>
            <a:r>
              <a:rPr lang="de-DE" dirty="0"/>
              <a:t>einem Namen, </a:t>
            </a:r>
          </a:p>
          <a:p>
            <a:pPr lvl="1"/>
            <a:r>
              <a:rPr lang="de-DE" dirty="0"/>
              <a:t>Standortdaten, </a:t>
            </a:r>
          </a:p>
          <a:p>
            <a:pPr lvl="1"/>
            <a:r>
              <a:rPr lang="de-DE" dirty="0"/>
              <a:t>Online-Kennung </a:t>
            </a:r>
          </a:p>
          <a:p>
            <a:pPr lvl="1"/>
            <a:r>
              <a:rPr lang="de-DE" dirty="0"/>
              <a:t>oder auch mehreren besonderen Merkmalen (physischen, genetischen, psychischen, wirtschaftlichen, kulturellen oder sozialen Identität)</a:t>
            </a:r>
          </a:p>
          <a:p>
            <a:r>
              <a:rPr lang="de-DE" dirty="0"/>
              <a:t>identifiziert werden kann.</a:t>
            </a:r>
          </a:p>
          <a:p>
            <a:r>
              <a:rPr lang="de-DE" dirty="0"/>
              <a:t>Beispiel: Name, Adresse, Telefonnummer …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Begriffsbestimmungen gemäß DSGVO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7164388" y="6237288"/>
            <a:ext cx="1979612" cy="620712"/>
          </a:xfrm>
        </p:spPr>
        <p:txBody>
          <a:bodyPr/>
          <a:lstStyle/>
          <a:p>
            <a:r>
              <a:rPr lang="de-DE" dirty="0"/>
              <a:t>DSGVO Art 4 Z 1</a:t>
            </a:r>
          </a:p>
        </p:txBody>
      </p:sp>
    </p:spTree>
    <p:extLst>
      <p:ext uri="{BB962C8B-B14F-4D97-AF65-F5344CB8AC3E}">
        <p14:creationId xmlns:p14="http://schemas.microsoft.com/office/powerpoint/2010/main" val="1237840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 Grundsätze gelten nicht für anonymisierte Informationen, mit denen keine Zuordnung zu Betroffenen erfolgen kann, oder Daten von Verstorbenen.</a:t>
            </a:r>
          </a:p>
          <a:p>
            <a:r>
              <a:rPr lang="de-DE" dirty="0"/>
              <a:t>Daten </a:t>
            </a:r>
            <a:r>
              <a:rPr lang="de-DE" b="1" dirty="0"/>
              <a:t>besonderer Kategorie </a:t>
            </a:r>
            <a:r>
              <a:rPr lang="de-DE" dirty="0"/>
              <a:t>(„sensible Daten“) sind personenbezogene Daten, aus denen</a:t>
            </a:r>
          </a:p>
          <a:p>
            <a:pPr lvl="1"/>
            <a:r>
              <a:rPr lang="de-DE" dirty="0"/>
              <a:t>rassische Herkunft</a:t>
            </a:r>
          </a:p>
          <a:p>
            <a:pPr lvl="1"/>
            <a:r>
              <a:rPr lang="de-DE" dirty="0"/>
              <a:t>ethnische Herkunft,</a:t>
            </a:r>
          </a:p>
          <a:p>
            <a:pPr lvl="1"/>
            <a:r>
              <a:rPr lang="de-DE" dirty="0"/>
              <a:t>politische Meinungen,</a:t>
            </a:r>
          </a:p>
          <a:p>
            <a:pPr lvl="1"/>
            <a:r>
              <a:rPr lang="de-DE" dirty="0"/>
              <a:t>religiöse Überzeugungen ,</a:t>
            </a:r>
          </a:p>
          <a:p>
            <a:pPr lvl="1"/>
            <a:r>
              <a:rPr lang="de-DE" dirty="0"/>
              <a:t>weltanschauliche Überzeugungen oder</a:t>
            </a:r>
          </a:p>
          <a:p>
            <a:pPr lvl="1"/>
            <a:r>
              <a:rPr lang="de-DE" dirty="0"/>
              <a:t>die Gewerkschaftszugehörigkeit </a:t>
            </a:r>
          </a:p>
          <a:p>
            <a:r>
              <a:rPr lang="de-DE" dirty="0"/>
              <a:t>hervorgehen. 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4 Z 1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Begriffsbestimmungen gemäß DSGVO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2005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Unter Daten </a:t>
            </a:r>
            <a:r>
              <a:rPr lang="de-DE" b="1" dirty="0"/>
              <a:t>besonderer Kategorie</a:t>
            </a:r>
            <a:r>
              <a:rPr lang="de-DE" dirty="0"/>
              <a:t> („sensible Daten“) fallen zudem</a:t>
            </a:r>
          </a:p>
          <a:p>
            <a:pPr lvl="1"/>
            <a:r>
              <a:rPr lang="de-DE" dirty="0"/>
              <a:t>die Verarbeitung von genetischen Daten,</a:t>
            </a:r>
          </a:p>
          <a:p>
            <a:pPr lvl="1"/>
            <a:r>
              <a:rPr lang="de-DE" dirty="0"/>
              <a:t>biometrischen Daten zur eindeutigen Identifizierung einer natürlichen Person, </a:t>
            </a:r>
          </a:p>
          <a:p>
            <a:pPr lvl="1"/>
            <a:r>
              <a:rPr lang="de-DE" dirty="0"/>
              <a:t>Gesundheitsdaten oder </a:t>
            </a:r>
          </a:p>
          <a:p>
            <a:pPr lvl="1"/>
            <a:r>
              <a:rPr lang="de-DE" dirty="0"/>
              <a:t>Daten zum Sexualleben oder der sexuellen Orientierung einer natürlichen Person.</a:t>
            </a:r>
          </a:p>
          <a:p>
            <a:r>
              <a:rPr lang="de-DE" dirty="0"/>
              <a:t>Beispiele für „sensible“ Daten: Fingerabdruck, Befunde …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4 Z 1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Begriffsbestimmungen gemäß DSGVO</a:t>
            </a:r>
          </a:p>
        </p:txBody>
      </p:sp>
    </p:spTree>
    <p:extLst>
      <p:ext uri="{BB962C8B-B14F-4D97-AF65-F5344CB8AC3E}">
        <p14:creationId xmlns:p14="http://schemas.microsoft.com/office/powerpoint/2010/main" val="2106107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Unter </a:t>
            </a:r>
            <a:r>
              <a:rPr lang="de-DE" b="1" dirty="0"/>
              <a:t>„Verarbeitung“ </a:t>
            </a:r>
            <a:r>
              <a:rPr lang="de-DE" dirty="0"/>
              <a:t>versteht man jeden, mit oder ohne Hilfe automatisierter Verfahren, ausgeführten Vorgang mit personenbezogenen Daten wie:</a:t>
            </a:r>
          </a:p>
          <a:p>
            <a:pPr lvl="1"/>
            <a:r>
              <a:rPr lang="de-DE" dirty="0"/>
              <a:t>Das Erheben</a:t>
            </a:r>
          </a:p>
          <a:p>
            <a:pPr lvl="1"/>
            <a:r>
              <a:rPr lang="de-DE" dirty="0"/>
              <a:t>Das Erfassen</a:t>
            </a:r>
          </a:p>
          <a:p>
            <a:pPr lvl="1"/>
            <a:r>
              <a:rPr lang="de-DE" dirty="0"/>
              <a:t>Die Organisation</a:t>
            </a:r>
          </a:p>
          <a:p>
            <a:pPr lvl="1"/>
            <a:r>
              <a:rPr lang="de-DE" dirty="0"/>
              <a:t>Das Ordnen</a:t>
            </a:r>
          </a:p>
          <a:p>
            <a:pPr lvl="1"/>
            <a:r>
              <a:rPr lang="de-DE" dirty="0"/>
              <a:t>Die Speicherung</a:t>
            </a:r>
          </a:p>
          <a:p>
            <a:pPr lvl="1"/>
            <a:r>
              <a:rPr lang="de-DE" dirty="0"/>
              <a:t>Die Anpassung oder Veränderung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DSGVO Art 4 Z 2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Begriffsbestimmungen gemäß DSGVO</a:t>
            </a:r>
          </a:p>
        </p:txBody>
      </p:sp>
    </p:spTree>
    <p:extLst>
      <p:ext uri="{BB962C8B-B14F-4D97-AF65-F5344CB8AC3E}">
        <p14:creationId xmlns:p14="http://schemas.microsoft.com/office/powerpoint/2010/main" val="3974310025"/>
      </p:ext>
    </p:extLst>
  </p:cSld>
  <p:clrMapOvr>
    <a:masterClrMapping/>
  </p:clrMapOvr>
</p:sld>
</file>

<file path=ppt/theme/theme1.xml><?xml version="1.0" encoding="utf-8"?>
<a:theme xmlns:a="http://schemas.openxmlformats.org/drawingml/2006/main" name="BP Schulungsfoli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p3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ap3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3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1488</Words>
  <Application>Microsoft Office PowerPoint</Application>
  <PresentationFormat>Bildschirmpräsentation (4:3)</PresentationFormat>
  <Paragraphs>160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BP Schulungsfolie</vt:lpstr>
      <vt:lpstr>PowerPoint-Präsentation</vt:lpstr>
      <vt:lpstr>Einleitung</vt:lpstr>
      <vt:lpstr>Allgemein</vt:lpstr>
      <vt:lpstr>Allgemein</vt:lpstr>
      <vt:lpstr>Begriffsbestimmungen gemäß DSGVO</vt:lpstr>
      <vt:lpstr>Begriffsbestimmungen gemäß DSGVO</vt:lpstr>
      <vt:lpstr>Begriffsbestimmungen gemäß DSGVO</vt:lpstr>
      <vt:lpstr>Begriffsbestimmungen gemäß DSGVO</vt:lpstr>
      <vt:lpstr>Begriffsbestimmungen gemäß DSGVO</vt:lpstr>
      <vt:lpstr>Begriffsbestimmungen gemäß DSGVO</vt:lpstr>
      <vt:lpstr>Begriffsbestimmungen gemäß DSGVO</vt:lpstr>
      <vt:lpstr>Grundsätze</vt:lpstr>
      <vt:lpstr>Grundsätze</vt:lpstr>
      <vt:lpstr>Grundsätze</vt:lpstr>
      <vt:lpstr>Grundsätze</vt:lpstr>
      <vt:lpstr>Grundsätze</vt:lpstr>
      <vt:lpstr>Zuständigkeiten</vt:lpstr>
      <vt:lpstr>Zuständigkeiten</vt:lpstr>
      <vt:lpstr>Zuständigkeiten</vt:lpstr>
      <vt:lpstr>Datenweitergabe</vt:lpstr>
      <vt:lpstr>Datenschutzvorfall</vt:lpstr>
      <vt:lpstr>Datenschutzvorfall</vt:lpstr>
      <vt:lpstr>Vorgehensweise bei Anfragen</vt:lpstr>
      <vt:lpstr>Verstöße und Strafen</vt:lpstr>
      <vt:lpstr>Bestätigung</vt:lpstr>
    </vt:vector>
  </TitlesOfParts>
  <Company>WEKA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Scheffler Markus Erik</dc:creator>
  <cp:lastModifiedBy>Kisler Christian</cp:lastModifiedBy>
  <cp:revision>324</cp:revision>
  <dcterms:created xsi:type="dcterms:W3CDTF">2014-05-21T12:23:37Z</dcterms:created>
  <dcterms:modified xsi:type="dcterms:W3CDTF">2026-06-25T12:52:47Z</dcterms:modified>
</cp:coreProperties>
</file>