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C2"/>
    <a:srgbClr val="005CB8"/>
    <a:srgbClr val="0815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0" autoAdjust="0"/>
    <p:restoredTop sz="88284" autoAdjust="0"/>
  </p:normalViewPr>
  <p:slideViewPr>
    <p:cSldViewPr>
      <p:cViewPr varScale="1">
        <p:scale>
          <a:sx n="106" d="100"/>
          <a:sy n="106" d="100"/>
        </p:scale>
        <p:origin x="136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61235-2B20-49D0-B5DA-421FE9866DC5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BF0389-26D0-41AD-82EE-15C5014B35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18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7447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mit Bild (Hoch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26968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1" hasCustomPrompt="1"/>
          </p:nvPr>
        </p:nvSpPr>
        <p:spPr>
          <a:xfrm>
            <a:off x="6228184" y="1602000"/>
            <a:ext cx="2232248" cy="3456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8460556" y="1602000"/>
            <a:ext cx="215900" cy="3455988"/>
          </a:xfrm>
          <a:prstGeom prst="rect">
            <a:avLst/>
          </a:prstGeom>
        </p:spPr>
        <p:txBody>
          <a:bodyPr vert="vert270" anchor="b" anchorCtr="0"/>
          <a:lstStyle>
            <a:lvl1pPr marL="0" indent="0">
              <a:buNone/>
              <a:defRPr sz="8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9509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65008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51"/>
          <p:cNvSpPr>
            <a:spLocks noChangeArrowheads="1"/>
          </p:cNvSpPr>
          <p:nvPr userDrawn="1"/>
        </p:nvSpPr>
        <p:spPr bwMode="auto">
          <a:xfrm>
            <a:off x="471915" y="6525344"/>
            <a:ext cx="3524021" cy="15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de-DE" sz="700" b="1" i="0" baseline="0" dirty="0">
                <a:solidFill>
                  <a:srgbClr val="0052C2"/>
                </a:solidFill>
              </a:rPr>
              <a:t>©  </a:t>
            </a:r>
            <a:r>
              <a:rPr lang="en-US" sz="700" b="1" i="0" baseline="0" dirty="0">
                <a:solidFill>
                  <a:srgbClr val="0052C2"/>
                </a:solidFill>
              </a:rPr>
              <a:t>FM Forum Business Solutions GmbH</a:t>
            </a:r>
            <a:endParaRPr lang="de-DE" sz="2800" b="1" i="0" baseline="0" dirty="0">
              <a:solidFill>
                <a:srgbClr val="0052C2"/>
              </a:solidFill>
            </a:endParaRPr>
          </a:p>
        </p:txBody>
      </p:sp>
      <p:sp>
        <p:nvSpPr>
          <p:cNvPr id="12" name="Rechteck 11"/>
          <p:cNvSpPr/>
          <p:nvPr userDrawn="1"/>
        </p:nvSpPr>
        <p:spPr bwMode="auto">
          <a:xfrm>
            <a:off x="118582" y="116632"/>
            <a:ext cx="8906836" cy="61206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051" y="6381328"/>
            <a:ext cx="326698" cy="33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4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5" r:id="rId2"/>
    <p:sldLayoutId id="2147483664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/>
          <p:cNvSpPr>
            <a:spLocks noGrp="1" noChangeArrowheads="1"/>
          </p:cNvSpPr>
          <p:nvPr>
            <p:ph idx="1"/>
          </p:nvPr>
        </p:nvSpPr>
        <p:spPr bwMode="auto">
          <a:xfrm>
            <a:off x="118800" y="116632"/>
            <a:ext cx="8917200" cy="6120680"/>
          </a:xfrm>
          <a:prstGeom prst="rect">
            <a:avLst/>
          </a:prstGeom>
          <a:solidFill>
            <a:srgbClr val="0052C2"/>
          </a:solidFill>
          <a:ln>
            <a:solidFill>
              <a:srgbClr val="0052C2"/>
            </a:solidFill>
          </a:ln>
        </p:spPr>
        <p:txBody>
          <a:bodyPr wrap="none" anchor="ctr"/>
          <a:lstStyle/>
          <a:p>
            <a:pPr marL="0" indent="0" algn="ctr">
              <a:buNone/>
            </a:pPr>
            <a:r>
              <a:rPr lang="de-AT" altLang="de-DE" sz="4400" b="1" dirty="0">
                <a:solidFill>
                  <a:schemeClr val="bg1"/>
                </a:solidFill>
              </a:rPr>
              <a:t>Schulungsunterlagen:</a:t>
            </a:r>
          </a:p>
          <a:p>
            <a:pPr marL="0" indent="0" algn="ctr">
              <a:buNone/>
            </a:pPr>
            <a:r>
              <a:rPr lang="de-AT" altLang="de-DE" sz="4400" b="1" dirty="0">
                <a:solidFill>
                  <a:schemeClr val="bg1"/>
                </a:solidFill>
              </a:rPr>
              <a:t>Vorgehensweise bei Auskunft,</a:t>
            </a:r>
            <a:br>
              <a:rPr lang="de-AT" altLang="de-DE" sz="4400" b="1" dirty="0">
                <a:solidFill>
                  <a:schemeClr val="bg1"/>
                </a:solidFill>
              </a:rPr>
            </a:br>
            <a:r>
              <a:rPr lang="de-AT" altLang="de-DE" sz="4400" b="1" dirty="0">
                <a:solidFill>
                  <a:schemeClr val="bg1"/>
                </a:solidFill>
              </a:rPr>
              <a:t>Berichtigung, Löschung, </a:t>
            </a:r>
          </a:p>
          <a:p>
            <a:pPr marL="0" indent="0" algn="ctr">
              <a:buNone/>
            </a:pPr>
            <a:r>
              <a:rPr lang="de-AT" altLang="de-DE" sz="4400" b="1" dirty="0">
                <a:solidFill>
                  <a:schemeClr val="bg1"/>
                </a:solidFill>
              </a:rPr>
              <a:t>Widerspruch, Übertragung</a:t>
            </a:r>
          </a:p>
        </p:txBody>
      </p:sp>
    </p:spTree>
    <p:extLst>
      <p:ext uri="{BB962C8B-B14F-4D97-AF65-F5344CB8AC3E}">
        <p14:creationId xmlns:p14="http://schemas.microsoft.com/office/powerpoint/2010/main" val="109267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Vorgehensweise</a:t>
            </a:r>
            <a:br>
              <a:rPr lang="de-DE" dirty="0"/>
            </a:br>
            <a:r>
              <a:rPr lang="de-DE" dirty="0"/>
              <a:t>Auskunftsrecht (Art 15)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2285524"/>
            <a:ext cx="1490758" cy="149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4237" y="1412776"/>
            <a:ext cx="1490758" cy="149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1334269" y="3677052"/>
            <a:ext cx="16674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>
                <a:solidFill>
                  <a:prstClr val="black"/>
                </a:solidFill>
                <a:latin typeface="+mj-lt"/>
              </a:rPr>
              <a:t>Beispiel</a:t>
            </a:r>
          </a:p>
          <a:p>
            <a:r>
              <a:rPr lang="de-AT" sz="1600" dirty="0">
                <a:solidFill>
                  <a:prstClr val="black"/>
                </a:solidFill>
                <a:latin typeface="+mj-lt"/>
              </a:rPr>
              <a:t>KundInnen</a:t>
            </a:r>
          </a:p>
          <a:p>
            <a:r>
              <a:rPr lang="de-AT" sz="1600" dirty="0" err="1">
                <a:solidFill>
                  <a:prstClr val="black"/>
                </a:solidFill>
                <a:latin typeface="+mj-lt"/>
              </a:rPr>
              <a:t>LieferantInnen</a:t>
            </a:r>
            <a:endParaRPr lang="de-AT" sz="1600" dirty="0">
              <a:solidFill>
                <a:prstClr val="black"/>
              </a:solidFill>
              <a:latin typeface="+mj-lt"/>
            </a:endParaRPr>
          </a:p>
          <a:p>
            <a:r>
              <a:rPr lang="de-AT" sz="1600" dirty="0" err="1">
                <a:solidFill>
                  <a:prstClr val="black"/>
                </a:solidFill>
                <a:latin typeface="+mj-lt"/>
              </a:rPr>
              <a:t>MitarbeiterInnen</a:t>
            </a:r>
            <a:endParaRPr lang="de-AT" sz="1600" dirty="0">
              <a:solidFill>
                <a:prstClr val="black"/>
              </a:solidFill>
              <a:latin typeface="+mj-lt"/>
            </a:endParaRPr>
          </a:p>
          <a:p>
            <a:r>
              <a:rPr lang="de-AT" sz="1600" dirty="0">
                <a:solidFill>
                  <a:prstClr val="black"/>
                </a:solidFill>
                <a:latin typeface="+mj-lt"/>
              </a:rPr>
              <a:t>...</a:t>
            </a:r>
          </a:p>
        </p:txBody>
      </p:sp>
      <p:sp>
        <p:nvSpPr>
          <p:cNvPr id="9" name="Eingekerbter Richtungspfeil 8"/>
          <p:cNvSpPr/>
          <p:nvPr/>
        </p:nvSpPr>
        <p:spPr>
          <a:xfrm>
            <a:off x="3138663" y="1755417"/>
            <a:ext cx="3175733" cy="331316"/>
          </a:xfrm>
          <a:prstGeom prst="chevron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Auskunftsbegehren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293577" y="2915025"/>
            <a:ext cx="24320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>
                <a:solidFill>
                  <a:prstClr val="black"/>
                </a:solidFill>
                <a:latin typeface="+mj-lt"/>
              </a:rPr>
              <a:t>Verantwortlicher</a:t>
            </a:r>
          </a:p>
          <a:p>
            <a:pPr algn="ctr"/>
            <a:r>
              <a:rPr lang="de-AT" sz="1600" dirty="0">
                <a:solidFill>
                  <a:prstClr val="black"/>
                </a:solidFill>
                <a:latin typeface="+mj-lt"/>
              </a:rPr>
              <a:t>Datenschutzbeauftragter</a:t>
            </a:r>
          </a:p>
        </p:txBody>
      </p:sp>
      <p:sp>
        <p:nvSpPr>
          <p:cNvPr id="11" name="Fensterinhalt vertikal verschieben 10"/>
          <p:cNvSpPr/>
          <p:nvPr/>
        </p:nvSpPr>
        <p:spPr>
          <a:xfrm>
            <a:off x="2994311" y="2233843"/>
            <a:ext cx="3249484" cy="3199185"/>
          </a:xfrm>
          <a:prstGeom prst="verticalScroll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Zweck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Datenkategorie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Empfänger(-kategorie)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Speicherdauer</a:t>
            </a:r>
            <a:b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(-kriterium)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Betroffenenrechte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Beschwerderecht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ggf</a:t>
            </a: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Herkunft der Daten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ggf</a:t>
            </a: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Hinweis </a:t>
            </a:r>
            <a:r>
              <a:rPr kumimoji="0" lang="de-AT" sz="15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Profiling</a:t>
            </a:r>
            <a:endParaRPr kumimoji="0" lang="de-AT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eine Kopie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Garantien Drittland</a:t>
            </a:r>
          </a:p>
        </p:txBody>
      </p:sp>
      <p:sp>
        <p:nvSpPr>
          <p:cNvPr id="12" name="Pfeil nach links 11"/>
          <p:cNvSpPr/>
          <p:nvPr/>
        </p:nvSpPr>
        <p:spPr>
          <a:xfrm>
            <a:off x="1334269" y="5466160"/>
            <a:ext cx="4510984" cy="530106"/>
          </a:xfrm>
          <a:prstGeom prst="leftArrow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Meldepflicht innerhalb 4 Wochen</a:t>
            </a:r>
          </a:p>
        </p:txBody>
      </p:sp>
      <p:sp>
        <p:nvSpPr>
          <p:cNvPr id="13" name="Eingekerbter Richtungspfeil 12"/>
          <p:cNvSpPr/>
          <p:nvPr/>
        </p:nvSpPr>
        <p:spPr>
          <a:xfrm>
            <a:off x="6321069" y="3601431"/>
            <a:ext cx="2461040" cy="464009"/>
          </a:xfrm>
          <a:prstGeom prst="chevron">
            <a:avLst/>
          </a:prstGeom>
          <a:solidFill>
            <a:srgbClr val="9BBB59">
              <a:lumMod val="40000"/>
              <a:lumOff val="6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Auskunftsprozess </a:t>
            </a:r>
          </a:p>
        </p:txBody>
      </p:sp>
      <p:sp>
        <p:nvSpPr>
          <p:cNvPr id="14" name="Fensterinhalt vertikal verschieben 13"/>
          <p:cNvSpPr/>
          <p:nvPr/>
        </p:nvSpPr>
        <p:spPr>
          <a:xfrm>
            <a:off x="6516216" y="4149081"/>
            <a:ext cx="1999540" cy="1847186"/>
          </a:xfrm>
          <a:prstGeom prst="verticalScroll">
            <a:avLst/>
          </a:prstGeom>
          <a:solidFill>
            <a:srgbClr val="9BBB59">
              <a:lumMod val="40000"/>
              <a:lumOff val="6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Prozess-dokumentation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Verfahrens-verzeichnis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Einwilligungen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Verträge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76424" y="1614340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>
                <a:solidFill>
                  <a:prstClr val="black"/>
                </a:solidFill>
                <a:latin typeface="+mj-lt"/>
              </a:rPr>
              <a:t>Identität</a:t>
            </a:r>
          </a:p>
        </p:txBody>
      </p:sp>
      <p:sp>
        <p:nvSpPr>
          <p:cNvPr id="16" name="Gewitterblitz 15"/>
          <p:cNvSpPr/>
          <p:nvPr/>
        </p:nvSpPr>
        <p:spPr>
          <a:xfrm>
            <a:off x="899592" y="2009190"/>
            <a:ext cx="613494" cy="699730"/>
          </a:xfrm>
          <a:prstGeom prst="lightningBol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82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Vorgehensweise</a:t>
            </a:r>
            <a:br>
              <a:rPr lang="de-DE" dirty="0"/>
            </a:br>
            <a:r>
              <a:rPr lang="de-DE" dirty="0"/>
              <a:t>Berichtigungsrecht (Art 16)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7764" y="2283594"/>
            <a:ext cx="1483996" cy="148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0581" y="1268760"/>
            <a:ext cx="1483996" cy="148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1840" y="3429000"/>
            <a:ext cx="1483996" cy="148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1032348" y="3668811"/>
            <a:ext cx="16674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Beispiel</a:t>
            </a:r>
          </a:p>
          <a:p>
            <a:r>
              <a:rPr lang="de-AT" sz="1600" dirty="0"/>
              <a:t>KundInnen</a:t>
            </a:r>
          </a:p>
          <a:p>
            <a:r>
              <a:rPr lang="de-AT" sz="1600" dirty="0" err="1"/>
              <a:t>LieferantInnen</a:t>
            </a:r>
            <a:endParaRPr lang="de-AT" sz="1600" dirty="0"/>
          </a:p>
          <a:p>
            <a:r>
              <a:rPr lang="de-AT" sz="1600" dirty="0" err="1"/>
              <a:t>MitarbeiterInnen</a:t>
            </a:r>
            <a:endParaRPr lang="de-AT" sz="1600" dirty="0"/>
          </a:p>
          <a:p>
            <a:r>
              <a:rPr lang="de-AT" sz="1600" dirty="0"/>
              <a:t>...</a:t>
            </a:r>
          </a:p>
        </p:txBody>
      </p:sp>
      <p:sp>
        <p:nvSpPr>
          <p:cNvPr id="10" name="Eingekerbter Richtungspfeil 9"/>
          <p:cNvSpPr/>
          <p:nvPr/>
        </p:nvSpPr>
        <p:spPr>
          <a:xfrm>
            <a:off x="2647965" y="1953780"/>
            <a:ext cx="3281985" cy="329814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Berichtigungsbegehren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091001" y="2716300"/>
            <a:ext cx="24320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Verantwortlicher</a:t>
            </a:r>
          </a:p>
          <a:p>
            <a:pPr algn="ctr"/>
            <a:r>
              <a:rPr lang="de-AT" sz="1600" dirty="0"/>
              <a:t>Datenschutzbeauftragter</a:t>
            </a:r>
          </a:p>
        </p:txBody>
      </p:sp>
      <p:sp>
        <p:nvSpPr>
          <p:cNvPr id="12" name="Pfeil nach links 11"/>
          <p:cNvSpPr/>
          <p:nvPr/>
        </p:nvSpPr>
        <p:spPr>
          <a:xfrm>
            <a:off x="783201" y="5416823"/>
            <a:ext cx="4661910" cy="527702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Meldepflicht</a:t>
            </a:r>
          </a:p>
        </p:txBody>
      </p:sp>
      <p:sp>
        <p:nvSpPr>
          <p:cNvPr id="13" name="Eingekerbter Richtungspfeil 12"/>
          <p:cNvSpPr/>
          <p:nvPr/>
        </p:nvSpPr>
        <p:spPr>
          <a:xfrm>
            <a:off x="5929950" y="3668811"/>
            <a:ext cx="2685260" cy="560683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Berichtigungs-prozess </a:t>
            </a:r>
          </a:p>
        </p:txBody>
      </p:sp>
      <p:sp>
        <p:nvSpPr>
          <p:cNvPr id="14" name="Fensterinhalt vertikal verschieben 13"/>
          <p:cNvSpPr/>
          <p:nvPr/>
        </p:nvSpPr>
        <p:spPr>
          <a:xfrm>
            <a:off x="5967245" y="4328438"/>
            <a:ext cx="2237717" cy="1780994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Prozess-dokumentation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Verfahrens-verzeichnis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Empfänger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915816" y="4824754"/>
            <a:ext cx="19303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Auftragsverarbeiter</a:t>
            </a:r>
          </a:p>
          <a:p>
            <a:pPr algn="ctr"/>
            <a:r>
              <a:rPr lang="de-AT" sz="1600" dirty="0"/>
              <a:t>Dritte/Empfänger</a:t>
            </a:r>
          </a:p>
        </p:txBody>
      </p:sp>
      <p:sp>
        <p:nvSpPr>
          <p:cNvPr id="16" name="Gewitterblitz 15"/>
          <p:cNvSpPr/>
          <p:nvPr/>
        </p:nvSpPr>
        <p:spPr>
          <a:xfrm>
            <a:off x="625612" y="1988840"/>
            <a:ext cx="634020" cy="696557"/>
          </a:xfrm>
          <a:prstGeom prst="lightningBol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600"/>
          </a:p>
        </p:txBody>
      </p:sp>
      <p:sp>
        <p:nvSpPr>
          <p:cNvPr id="17" name="Textfeld 16"/>
          <p:cNvSpPr txBox="1"/>
          <p:nvPr/>
        </p:nvSpPr>
        <p:spPr>
          <a:xfrm>
            <a:off x="271989" y="1615455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Identität</a:t>
            </a:r>
          </a:p>
        </p:txBody>
      </p:sp>
      <p:sp>
        <p:nvSpPr>
          <p:cNvPr id="18" name="Eingekerbter Richtungspfeil 17"/>
          <p:cNvSpPr/>
          <p:nvPr/>
        </p:nvSpPr>
        <p:spPr>
          <a:xfrm>
            <a:off x="6974218" y="3371979"/>
            <a:ext cx="1953782" cy="329814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Auswirkungen</a:t>
            </a:r>
          </a:p>
        </p:txBody>
      </p:sp>
      <p:sp>
        <p:nvSpPr>
          <p:cNvPr id="19" name="Pfeil nach links 18"/>
          <p:cNvSpPr/>
          <p:nvPr/>
        </p:nvSpPr>
        <p:spPr>
          <a:xfrm rot="18972805">
            <a:off x="4202993" y="3331287"/>
            <a:ext cx="2010877" cy="527702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Meldeplicht</a:t>
            </a:r>
          </a:p>
        </p:txBody>
      </p:sp>
      <p:sp>
        <p:nvSpPr>
          <p:cNvPr id="20" name="Textfeld 19"/>
          <p:cNvSpPr txBox="1"/>
          <p:nvPr/>
        </p:nvSpPr>
        <p:spPr>
          <a:xfrm rot="18902430">
            <a:off x="5062235" y="3564383"/>
            <a:ext cx="838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Art 19</a:t>
            </a:r>
          </a:p>
        </p:txBody>
      </p:sp>
    </p:spTree>
    <p:extLst>
      <p:ext uri="{BB962C8B-B14F-4D97-AF65-F5344CB8AC3E}">
        <p14:creationId xmlns:p14="http://schemas.microsoft.com/office/powerpoint/2010/main" val="472907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Vorgehensweise</a:t>
            </a:r>
            <a:br>
              <a:rPr lang="de-DE" dirty="0"/>
            </a:br>
            <a:r>
              <a:rPr lang="de-DE" dirty="0"/>
              <a:t>Löschungsrecht (Art 17)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2703" y="1268760"/>
            <a:ext cx="1495218" cy="149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3429000"/>
            <a:ext cx="1495218" cy="149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8550" y="2274003"/>
            <a:ext cx="1495218" cy="149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1115616" y="3669695"/>
            <a:ext cx="16674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Beispiel</a:t>
            </a:r>
          </a:p>
          <a:p>
            <a:r>
              <a:rPr lang="de-AT" sz="1600" dirty="0"/>
              <a:t>KundInnen</a:t>
            </a:r>
          </a:p>
          <a:p>
            <a:r>
              <a:rPr lang="de-AT" sz="1600" dirty="0" err="1"/>
              <a:t>LieferantInnen</a:t>
            </a:r>
            <a:endParaRPr lang="de-AT" sz="1600" dirty="0"/>
          </a:p>
          <a:p>
            <a:r>
              <a:rPr lang="de-AT" sz="1600" dirty="0" err="1"/>
              <a:t>MitarbeiterInnen</a:t>
            </a:r>
            <a:endParaRPr lang="de-AT" sz="1600" dirty="0"/>
          </a:p>
          <a:p>
            <a:r>
              <a:rPr lang="de-AT" sz="1600" dirty="0"/>
              <a:t>...</a:t>
            </a:r>
          </a:p>
        </p:txBody>
      </p:sp>
      <p:sp>
        <p:nvSpPr>
          <p:cNvPr id="10" name="Eingekerbter Richtungspfeil 9"/>
          <p:cNvSpPr/>
          <p:nvPr/>
        </p:nvSpPr>
        <p:spPr>
          <a:xfrm>
            <a:off x="2915816" y="1941695"/>
            <a:ext cx="3168352" cy="3323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Löschungsbegehren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114696" y="2709981"/>
            <a:ext cx="2525756" cy="596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Verantwortlicher</a:t>
            </a:r>
          </a:p>
          <a:p>
            <a:pPr algn="ctr"/>
            <a:r>
              <a:rPr lang="de-AT" sz="1600" dirty="0"/>
              <a:t>Datenschutzbeauftragter</a:t>
            </a:r>
          </a:p>
        </p:txBody>
      </p:sp>
      <p:sp>
        <p:nvSpPr>
          <p:cNvPr id="12" name="Pfeil nach links 11"/>
          <p:cNvSpPr/>
          <p:nvPr/>
        </p:nvSpPr>
        <p:spPr>
          <a:xfrm>
            <a:off x="1169622" y="5430926"/>
            <a:ext cx="4446494" cy="531692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Meldepflicht</a:t>
            </a:r>
          </a:p>
        </p:txBody>
      </p:sp>
      <p:sp>
        <p:nvSpPr>
          <p:cNvPr id="13" name="Eingekerbter Richtungspfeil 12"/>
          <p:cNvSpPr/>
          <p:nvPr/>
        </p:nvSpPr>
        <p:spPr>
          <a:xfrm>
            <a:off x="6084168" y="3669695"/>
            <a:ext cx="2592288" cy="564923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Löschprozess </a:t>
            </a:r>
          </a:p>
        </p:txBody>
      </p:sp>
      <p:sp>
        <p:nvSpPr>
          <p:cNvPr id="14" name="Fensterinhalt vertikal verschieben 13"/>
          <p:cNvSpPr/>
          <p:nvPr/>
        </p:nvSpPr>
        <p:spPr>
          <a:xfrm>
            <a:off x="6120172" y="4334310"/>
            <a:ext cx="2419316" cy="1794462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Prozess-dokumentation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Löschkonzept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Aufbewahrungs-pflichten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Empfänger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3203848" y="4834379"/>
            <a:ext cx="1930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Auftragsverarbeiter</a:t>
            </a:r>
          </a:p>
          <a:p>
            <a:pPr algn="ctr"/>
            <a:r>
              <a:rPr lang="de-AT" sz="1600" dirty="0"/>
              <a:t>Dritte/Empfänger</a:t>
            </a:r>
          </a:p>
        </p:txBody>
      </p:sp>
      <p:sp>
        <p:nvSpPr>
          <p:cNvPr id="16" name="Gewitterblitz 15"/>
          <p:cNvSpPr/>
          <p:nvPr/>
        </p:nvSpPr>
        <p:spPr>
          <a:xfrm>
            <a:off x="683568" y="1935088"/>
            <a:ext cx="612068" cy="701824"/>
          </a:xfrm>
          <a:prstGeom prst="lightningBol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600"/>
          </a:p>
        </p:txBody>
      </p:sp>
      <p:sp>
        <p:nvSpPr>
          <p:cNvPr id="17" name="Textfeld 16"/>
          <p:cNvSpPr txBox="1"/>
          <p:nvPr/>
        </p:nvSpPr>
        <p:spPr>
          <a:xfrm>
            <a:off x="359532" y="1600811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Identität</a:t>
            </a:r>
          </a:p>
        </p:txBody>
      </p:sp>
      <p:sp>
        <p:nvSpPr>
          <p:cNvPr id="18" name="Pfeil nach links 17"/>
          <p:cNvSpPr/>
          <p:nvPr/>
        </p:nvSpPr>
        <p:spPr>
          <a:xfrm rot="18972805">
            <a:off x="4417004" y="3403848"/>
            <a:ext cx="1941254" cy="531692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Meldeplicht</a:t>
            </a:r>
          </a:p>
        </p:txBody>
      </p:sp>
      <p:sp>
        <p:nvSpPr>
          <p:cNvPr id="19" name="Textfeld 18"/>
          <p:cNvSpPr txBox="1"/>
          <p:nvPr/>
        </p:nvSpPr>
        <p:spPr>
          <a:xfrm rot="18902430">
            <a:off x="5246496" y="3565758"/>
            <a:ext cx="809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Art 19</a:t>
            </a:r>
          </a:p>
        </p:txBody>
      </p:sp>
    </p:spTree>
    <p:extLst>
      <p:ext uri="{BB962C8B-B14F-4D97-AF65-F5344CB8AC3E}">
        <p14:creationId xmlns:p14="http://schemas.microsoft.com/office/powerpoint/2010/main" val="21011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Vorgehensweise</a:t>
            </a:r>
            <a:br>
              <a:rPr lang="de-DE" dirty="0"/>
            </a:br>
            <a:r>
              <a:rPr lang="de-DE" dirty="0"/>
              <a:t>Einschränkungsrecht (Art 18)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7819" y="1268760"/>
            <a:ext cx="1445880" cy="144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7" y="3356992"/>
            <a:ext cx="1445880" cy="144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5881" y="2343161"/>
            <a:ext cx="1445880" cy="144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1043609" y="3689738"/>
            <a:ext cx="1667444" cy="1323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Beispiel</a:t>
            </a:r>
          </a:p>
          <a:p>
            <a:r>
              <a:rPr lang="de-AT" sz="1600" dirty="0"/>
              <a:t>KundInnen</a:t>
            </a:r>
          </a:p>
          <a:p>
            <a:r>
              <a:rPr lang="de-AT" sz="1600" dirty="0" err="1"/>
              <a:t>LieferantInnen</a:t>
            </a:r>
            <a:endParaRPr lang="de-AT" sz="1600" dirty="0"/>
          </a:p>
          <a:p>
            <a:r>
              <a:rPr lang="de-AT" sz="1600" dirty="0" err="1"/>
              <a:t>MitarbeiterInnen</a:t>
            </a:r>
            <a:endParaRPr lang="de-AT" sz="1600" dirty="0"/>
          </a:p>
          <a:p>
            <a:r>
              <a:rPr lang="de-AT" sz="1600" dirty="0"/>
              <a:t>...</a:t>
            </a:r>
          </a:p>
        </p:txBody>
      </p:sp>
      <p:sp>
        <p:nvSpPr>
          <p:cNvPr id="10" name="Eingekerbter Richtungspfeil 9"/>
          <p:cNvSpPr/>
          <p:nvPr/>
        </p:nvSpPr>
        <p:spPr>
          <a:xfrm>
            <a:off x="2744792" y="1923054"/>
            <a:ext cx="3268751" cy="321342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Einschränkungsbegehren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243331" y="2633854"/>
            <a:ext cx="2432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Verantwortlicher</a:t>
            </a:r>
          </a:p>
          <a:p>
            <a:pPr algn="ctr"/>
            <a:r>
              <a:rPr lang="de-AT" sz="1600" dirty="0"/>
              <a:t>Datenschutzbeauftragter</a:t>
            </a:r>
          </a:p>
        </p:txBody>
      </p:sp>
      <p:sp>
        <p:nvSpPr>
          <p:cNvPr id="12" name="Pfeil nach links 11"/>
          <p:cNvSpPr/>
          <p:nvPr/>
        </p:nvSpPr>
        <p:spPr>
          <a:xfrm>
            <a:off x="943265" y="5297148"/>
            <a:ext cx="4587394" cy="514148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Meldepflicht</a:t>
            </a:r>
          </a:p>
        </p:txBody>
      </p:sp>
      <p:sp>
        <p:nvSpPr>
          <p:cNvPr id="13" name="Eingekerbter Richtungspfeil 12"/>
          <p:cNvSpPr/>
          <p:nvPr/>
        </p:nvSpPr>
        <p:spPr>
          <a:xfrm>
            <a:off x="6013543" y="3594034"/>
            <a:ext cx="2674432" cy="546282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Einschränkungs-prozess </a:t>
            </a:r>
          </a:p>
        </p:txBody>
      </p:sp>
      <p:sp>
        <p:nvSpPr>
          <p:cNvPr id="14" name="Fensterinhalt vertikal verschieben 13"/>
          <p:cNvSpPr/>
          <p:nvPr/>
        </p:nvSpPr>
        <p:spPr>
          <a:xfrm>
            <a:off x="6050688" y="4236719"/>
            <a:ext cx="2228694" cy="1928053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Prozess-dokumentation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Löschkonzept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Aufbewahrungs-</a:t>
            </a:r>
            <a:br>
              <a:rPr lang="de-AT" sz="1600" dirty="0">
                <a:solidFill>
                  <a:schemeClr val="tx1"/>
                </a:solidFill>
              </a:rPr>
            </a:br>
            <a:r>
              <a:rPr lang="de-AT" sz="1600" dirty="0">
                <a:solidFill>
                  <a:schemeClr val="tx1"/>
                </a:solidFill>
              </a:rPr>
              <a:t>pflichten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Empfänger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987825" y="4720286"/>
            <a:ext cx="1930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Auftragsverarbeiter</a:t>
            </a:r>
          </a:p>
          <a:p>
            <a:pPr algn="ctr"/>
            <a:r>
              <a:rPr lang="de-AT" sz="1600" dirty="0"/>
              <a:t>Dritte/Empfänger</a:t>
            </a:r>
          </a:p>
        </p:txBody>
      </p:sp>
      <p:sp>
        <p:nvSpPr>
          <p:cNvPr id="16" name="Pfeil nach links 15"/>
          <p:cNvSpPr/>
          <p:nvPr/>
        </p:nvSpPr>
        <p:spPr>
          <a:xfrm rot="18972805">
            <a:off x="4293550" y="3336959"/>
            <a:ext cx="2002768" cy="514148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Meldeplicht</a:t>
            </a:r>
          </a:p>
        </p:txBody>
      </p:sp>
      <p:sp>
        <p:nvSpPr>
          <p:cNvPr id="17" name="Gewitterblitz 16"/>
          <p:cNvSpPr/>
          <p:nvPr/>
        </p:nvSpPr>
        <p:spPr>
          <a:xfrm>
            <a:off x="611561" y="2030255"/>
            <a:ext cx="631463" cy="678665"/>
          </a:xfrm>
          <a:prstGeom prst="lightningBol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600"/>
          </a:p>
        </p:txBody>
      </p:sp>
      <p:sp>
        <p:nvSpPr>
          <p:cNvPr id="18" name="Textfeld 17"/>
          <p:cNvSpPr txBox="1"/>
          <p:nvPr/>
        </p:nvSpPr>
        <p:spPr>
          <a:xfrm>
            <a:off x="271990" y="1650286"/>
            <a:ext cx="915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Identität</a:t>
            </a:r>
          </a:p>
        </p:txBody>
      </p:sp>
      <p:sp>
        <p:nvSpPr>
          <p:cNvPr id="19" name="Textfeld 18"/>
          <p:cNvSpPr txBox="1"/>
          <p:nvPr/>
        </p:nvSpPr>
        <p:spPr>
          <a:xfrm rot="18902430">
            <a:off x="5149327" y="3487940"/>
            <a:ext cx="834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Art 19</a:t>
            </a:r>
          </a:p>
        </p:txBody>
      </p:sp>
      <p:sp>
        <p:nvSpPr>
          <p:cNvPr id="20" name="Eingekerbter Richtungspfeil 19"/>
          <p:cNvSpPr/>
          <p:nvPr/>
        </p:nvSpPr>
        <p:spPr>
          <a:xfrm>
            <a:off x="7053600" y="3304826"/>
            <a:ext cx="1945904" cy="321342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Auswirkungen</a:t>
            </a:r>
          </a:p>
        </p:txBody>
      </p:sp>
    </p:spTree>
    <p:extLst>
      <p:ext uri="{BB962C8B-B14F-4D97-AF65-F5344CB8AC3E}">
        <p14:creationId xmlns:p14="http://schemas.microsoft.com/office/powerpoint/2010/main" val="965995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Vorgehensweise</a:t>
            </a:r>
            <a:br>
              <a:rPr lang="de-DE" dirty="0"/>
            </a:br>
            <a:r>
              <a:rPr lang="de-DE" dirty="0"/>
              <a:t>Übertragungsrecht (Art 20)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6982" y="1268760"/>
            <a:ext cx="1435008" cy="143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3794192"/>
            <a:ext cx="1435008" cy="143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688" y="2282024"/>
            <a:ext cx="1435008" cy="143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456284" y="3609255"/>
            <a:ext cx="16674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Beispiel</a:t>
            </a:r>
          </a:p>
          <a:p>
            <a:r>
              <a:rPr lang="de-AT" sz="1600" dirty="0"/>
              <a:t>KundInnen</a:t>
            </a:r>
          </a:p>
          <a:p>
            <a:r>
              <a:rPr lang="de-AT" sz="1600" dirty="0" err="1"/>
              <a:t>LieferantInnen</a:t>
            </a:r>
            <a:endParaRPr lang="de-AT" sz="1600" dirty="0"/>
          </a:p>
          <a:p>
            <a:r>
              <a:rPr lang="de-AT" sz="1600" dirty="0" err="1"/>
              <a:t>MitarbeiterInnen</a:t>
            </a:r>
            <a:endParaRPr lang="de-AT" sz="1600" dirty="0"/>
          </a:p>
          <a:p>
            <a:r>
              <a:rPr lang="de-AT" sz="1600" dirty="0"/>
              <a:t>...</a:t>
            </a:r>
          </a:p>
        </p:txBody>
      </p:sp>
      <p:sp>
        <p:nvSpPr>
          <p:cNvPr id="10" name="Eingekerbter Richtungspfeil 9"/>
          <p:cNvSpPr/>
          <p:nvPr/>
        </p:nvSpPr>
        <p:spPr>
          <a:xfrm>
            <a:off x="2652961" y="1727591"/>
            <a:ext cx="3297933" cy="318926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Übertragungsbegehren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418448" y="2624402"/>
            <a:ext cx="2432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Verantwortlicher</a:t>
            </a:r>
          </a:p>
          <a:p>
            <a:pPr algn="ctr"/>
            <a:r>
              <a:rPr lang="de-AT" sz="1600" dirty="0"/>
              <a:t>Datenschutzbeauftragter</a:t>
            </a:r>
          </a:p>
        </p:txBody>
      </p:sp>
      <p:sp>
        <p:nvSpPr>
          <p:cNvPr id="12" name="Pfeil nach links 11"/>
          <p:cNvSpPr/>
          <p:nvPr/>
        </p:nvSpPr>
        <p:spPr>
          <a:xfrm>
            <a:off x="835351" y="5438998"/>
            <a:ext cx="4628348" cy="510282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Meldepflicht</a:t>
            </a:r>
          </a:p>
        </p:txBody>
      </p:sp>
      <p:sp>
        <p:nvSpPr>
          <p:cNvPr id="13" name="Eingekerbter Richtungspfeil 12"/>
          <p:cNvSpPr/>
          <p:nvPr/>
        </p:nvSpPr>
        <p:spPr>
          <a:xfrm>
            <a:off x="6300192" y="3577363"/>
            <a:ext cx="2187082" cy="542174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Übertragungs-prozess </a:t>
            </a:r>
          </a:p>
        </p:txBody>
      </p:sp>
      <p:sp>
        <p:nvSpPr>
          <p:cNvPr id="14" name="Fensterinhalt vertikal verschieben 13"/>
          <p:cNvSpPr/>
          <p:nvPr/>
        </p:nvSpPr>
        <p:spPr>
          <a:xfrm>
            <a:off x="5988370" y="4215215"/>
            <a:ext cx="2548402" cy="1913557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Prozess-dokumentation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strukturiertes, gängiges, maschinen-lesbares Format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764868" y="5106670"/>
            <a:ext cx="2586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„Wunsch“ Verantwortlicher</a:t>
            </a:r>
          </a:p>
        </p:txBody>
      </p:sp>
      <p:sp>
        <p:nvSpPr>
          <p:cNvPr id="16" name="Pfeil nach links 15"/>
          <p:cNvSpPr/>
          <p:nvPr/>
        </p:nvSpPr>
        <p:spPr>
          <a:xfrm rot="19262734">
            <a:off x="3947482" y="2966252"/>
            <a:ext cx="2862335" cy="510282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Direkte Übermittlung</a:t>
            </a:r>
          </a:p>
        </p:txBody>
      </p:sp>
      <p:sp>
        <p:nvSpPr>
          <p:cNvPr id="17" name="Gewitterblitz 16"/>
          <p:cNvSpPr/>
          <p:nvPr/>
        </p:nvSpPr>
        <p:spPr>
          <a:xfrm>
            <a:off x="179512" y="1772816"/>
            <a:ext cx="637101" cy="673563"/>
          </a:xfrm>
          <a:prstGeom prst="lightningBol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600"/>
          </a:p>
        </p:txBody>
      </p:sp>
      <p:sp>
        <p:nvSpPr>
          <p:cNvPr id="18" name="Eingekerbter Richtungspfeil 17"/>
          <p:cNvSpPr/>
          <p:nvPr/>
        </p:nvSpPr>
        <p:spPr>
          <a:xfrm>
            <a:off x="7000236" y="3290329"/>
            <a:ext cx="1963276" cy="318926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Auswirkungen</a:t>
            </a:r>
          </a:p>
        </p:txBody>
      </p:sp>
      <p:sp>
        <p:nvSpPr>
          <p:cNvPr id="19" name="Textfeld 18"/>
          <p:cNvSpPr txBox="1"/>
          <p:nvPr/>
        </p:nvSpPr>
        <p:spPr>
          <a:xfrm rot="19260000">
            <a:off x="4605778" y="3226177"/>
            <a:ext cx="21980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/>
              <a:t>wenn technisch Möglich, </a:t>
            </a:r>
            <a:r>
              <a:rPr lang="de-AT" sz="1400" dirty="0">
                <a:solidFill>
                  <a:srgbClr val="FF0000"/>
                </a:solidFill>
              </a:rPr>
              <a:t>Achtung  Rechte und Freiheiten Anderer</a:t>
            </a:r>
            <a:endParaRPr lang="de-AT" sz="1400" dirty="0"/>
          </a:p>
        </p:txBody>
      </p:sp>
      <p:sp>
        <p:nvSpPr>
          <p:cNvPr id="20" name="Fensterinhalt vertikal verschieben 19"/>
          <p:cNvSpPr/>
          <p:nvPr/>
        </p:nvSpPr>
        <p:spPr>
          <a:xfrm>
            <a:off x="1691680" y="2188124"/>
            <a:ext cx="2760154" cy="166032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500" dirty="0"/>
              <a:t>selbst bereitgestellte  Daten, wenn </a:t>
            </a:r>
            <a:r>
              <a:rPr lang="de-AT" sz="1500" dirty="0" err="1"/>
              <a:t>Einwillig-ung</a:t>
            </a:r>
            <a:r>
              <a:rPr lang="de-AT" sz="1500" dirty="0"/>
              <a:t> oder Vertrag und Verarbeitung  mit automatisiertem Verfahren </a:t>
            </a:r>
          </a:p>
        </p:txBody>
      </p:sp>
    </p:spTree>
    <p:extLst>
      <p:ext uri="{BB962C8B-B14F-4D97-AF65-F5344CB8AC3E}">
        <p14:creationId xmlns:p14="http://schemas.microsoft.com/office/powerpoint/2010/main" val="1171802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Vorgehensweise</a:t>
            </a:r>
            <a:br>
              <a:rPr lang="de-DE" dirty="0"/>
            </a:br>
            <a:r>
              <a:rPr lang="de-DE" dirty="0"/>
              <a:t>Widerspruchsrecht (Art 21)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3650" y="3356992"/>
            <a:ext cx="1424137" cy="14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1496" y="2533427"/>
            <a:ext cx="1424137" cy="14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815540" y="3833753"/>
            <a:ext cx="16674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Beispiel</a:t>
            </a:r>
          </a:p>
          <a:p>
            <a:r>
              <a:rPr lang="de-AT" sz="1600" dirty="0"/>
              <a:t>KundInnen</a:t>
            </a:r>
          </a:p>
          <a:p>
            <a:r>
              <a:rPr lang="de-AT" sz="1600" dirty="0" err="1"/>
              <a:t>LieferantInnen</a:t>
            </a:r>
            <a:endParaRPr lang="de-AT" sz="1600" dirty="0"/>
          </a:p>
          <a:p>
            <a:r>
              <a:rPr lang="de-AT" sz="1600" dirty="0" err="1"/>
              <a:t>MitarbeiterInnen</a:t>
            </a:r>
            <a:endParaRPr lang="de-AT" sz="1600" dirty="0"/>
          </a:p>
          <a:p>
            <a:r>
              <a:rPr lang="de-AT" sz="1600" dirty="0"/>
              <a:t>...</a:t>
            </a:r>
          </a:p>
        </p:txBody>
      </p:sp>
      <p:sp>
        <p:nvSpPr>
          <p:cNvPr id="9" name="Eingekerbter Richtungspfeil 8"/>
          <p:cNvSpPr/>
          <p:nvPr/>
        </p:nvSpPr>
        <p:spPr>
          <a:xfrm>
            <a:off x="2672785" y="1987371"/>
            <a:ext cx="3268751" cy="31651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Widerspruchsbegehren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171323" y="2687482"/>
            <a:ext cx="2432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Verantwortlicher</a:t>
            </a:r>
          </a:p>
          <a:p>
            <a:pPr algn="ctr"/>
            <a:r>
              <a:rPr lang="de-AT" sz="1600" dirty="0"/>
              <a:t>Datenschutzbeauftragter</a:t>
            </a:r>
          </a:p>
        </p:txBody>
      </p:sp>
      <p:sp>
        <p:nvSpPr>
          <p:cNvPr id="11" name="Pfeil nach links 10"/>
          <p:cNvSpPr/>
          <p:nvPr/>
        </p:nvSpPr>
        <p:spPr>
          <a:xfrm>
            <a:off x="871257" y="5310727"/>
            <a:ext cx="4587394" cy="506416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Meldepflicht</a:t>
            </a:r>
          </a:p>
        </p:txBody>
      </p:sp>
      <p:sp>
        <p:nvSpPr>
          <p:cNvPr id="12" name="Eingekerbter Richtungspfeil 11"/>
          <p:cNvSpPr/>
          <p:nvPr/>
        </p:nvSpPr>
        <p:spPr>
          <a:xfrm>
            <a:off x="5941535" y="3633223"/>
            <a:ext cx="2674432" cy="538067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Widerspruchs-prozess </a:t>
            </a:r>
          </a:p>
        </p:txBody>
      </p:sp>
      <p:sp>
        <p:nvSpPr>
          <p:cNvPr id="13" name="Fensterinhalt vertikal verschieben 12"/>
          <p:cNvSpPr/>
          <p:nvPr/>
        </p:nvSpPr>
        <p:spPr>
          <a:xfrm>
            <a:off x="5978680" y="4266243"/>
            <a:ext cx="2228694" cy="1899061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Prozess-dokumentation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Löschkonzept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Aufbewahrungs-</a:t>
            </a:r>
            <a:br>
              <a:rPr lang="de-AT" sz="1600" dirty="0">
                <a:solidFill>
                  <a:schemeClr val="tx1"/>
                </a:solidFill>
              </a:rPr>
            </a:br>
            <a:r>
              <a:rPr lang="de-AT" sz="1600" dirty="0">
                <a:solidFill>
                  <a:schemeClr val="tx1"/>
                </a:solidFill>
              </a:rPr>
              <a:t>pflichten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Empfänger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100550" y="4742539"/>
            <a:ext cx="1930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AT" sz="1600" dirty="0"/>
              <a:t>Auftragsverarbeiter</a:t>
            </a:r>
          </a:p>
          <a:p>
            <a:pPr algn="ctr"/>
            <a:r>
              <a:rPr lang="de-AT" sz="1600" dirty="0"/>
              <a:t>Dritte/Empfänger</a:t>
            </a:r>
          </a:p>
        </p:txBody>
      </p:sp>
      <p:sp>
        <p:nvSpPr>
          <p:cNvPr id="15" name="Pfeil nach links 14"/>
          <p:cNvSpPr/>
          <p:nvPr/>
        </p:nvSpPr>
        <p:spPr>
          <a:xfrm rot="18972805">
            <a:off x="4328664" y="3187425"/>
            <a:ext cx="2002768" cy="506416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rgbClr val="FF0000"/>
                </a:solidFill>
              </a:rPr>
              <a:t>Meldeplicht</a:t>
            </a:r>
          </a:p>
        </p:txBody>
      </p:sp>
      <p:sp>
        <p:nvSpPr>
          <p:cNvPr id="16" name="Gewitterblitz 15"/>
          <p:cNvSpPr/>
          <p:nvPr/>
        </p:nvSpPr>
        <p:spPr>
          <a:xfrm>
            <a:off x="467544" y="2112468"/>
            <a:ext cx="631463" cy="668460"/>
          </a:xfrm>
          <a:prstGeom prst="lightningBol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600"/>
          </a:p>
        </p:txBody>
      </p:sp>
      <p:sp>
        <p:nvSpPr>
          <p:cNvPr id="17" name="Textfeld 16"/>
          <p:cNvSpPr txBox="1"/>
          <p:nvPr/>
        </p:nvSpPr>
        <p:spPr>
          <a:xfrm>
            <a:off x="271990" y="1662692"/>
            <a:ext cx="915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600" dirty="0"/>
              <a:t>Identität</a:t>
            </a:r>
          </a:p>
        </p:txBody>
      </p:sp>
      <p:sp>
        <p:nvSpPr>
          <p:cNvPr id="18" name="Textfeld 17"/>
          <p:cNvSpPr txBox="1"/>
          <p:nvPr/>
        </p:nvSpPr>
        <p:spPr>
          <a:xfrm rot="18902430">
            <a:off x="5179654" y="3386468"/>
            <a:ext cx="834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Art 19</a:t>
            </a:r>
          </a:p>
        </p:txBody>
      </p:sp>
      <p:sp>
        <p:nvSpPr>
          <p:cNvPr id="19" name="Eingekerbter Richtungspfeil 18"/>
          <p:cNvSpPr/>
          <p:nvPr/>
        </p:nvSpPr>
        <p:spPr>
          <a:xfrm>
            <a:off x="6981592" y="3348364"/>
            <a:ext cx="1945904" cy="31651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</a:rPr>
              <a:t>Auswirkungen</a:t>
            </a: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4664" y="1269284"/>
            <a:ext cx="1424137" cy="14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225753"/>
      </p:ext>
    </p:extLst>
  </p:cSld>
  <p:clrMapOvr>
    <a:masterClrMapping/>
  </p:clrMapOvr>
</p:sld>
</file>

<file path=ppt/theme/theme1.xml><?xml version="1.0" encoding="utf-8"?>
<a:theme xmlns:a="http://schemas.openxmlformats.org/drawingml/2006/main" name="BP Schulungsfoli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p3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ap3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3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238</Words>
  <Application>Microsoft Office PowerPoint</Application>
  <PresentationFormat>Bildschirmpräsentation (4:3)</PresentationFormat>
  <Paragraphs>129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BP Schulungsfolie</vt:lpstr>
      <vt:lpstr>PowerPoint-Präsentation</vt:lpstr>
      <vt:lpstr>Vorgehensweise Auskunftsrecht (Art 15)</vt:lpstr>
      <vt:lpstr>Vorgehensweise Berichtigungsrecht (Art 16)</vt:lpstr>
      <vt:lpstr>Vorgehensweise Löschungsrecht (Art 17)</vt:lpstr>
      <vt:lpstr>Vorgehensweise Einschränkungsrecht (Art 18)</vt:lpstr>
      <vt:lpstr>Vorgehensweise Übertragungsrecht (Art 20)</vt:lpstr>
      <vt:lpstr>Vorgehensweise Widerspruchsrecht (Art 21)</vt:lpstr>
    </vt:vector>
  </TitlesOfParts>
  <Company>WEKA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Scheffler Markus Erik</dc:creator>
  <cp:lastModifiedBy>Kisler Christian</cp:lastModifiedBy>
  <cp:revision>318</cp:revision>
  <dcterms:created xsi:type="dcterms:W3CDTF">2014-05-21T12:23:37Z</dcterms:created>
  <dcterms:modified xsi:type="dcterms:W3CDTF">2026-06-25T13:35:01Z</dcterms:modified>
</cp:coreProperties>
</file>