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4"/>
  </p:notesMasterIdLst>
  <p:sldIdLst>
    <p:sldId id="288" r:id="rId2"/>
    <p:sldId id="261" r:id="rId3"/>
    <p:sldId id="257" r:id="rId4"/>
    <p:sldId id="259" r:id="rId5"/>
    <p:sldId id="262" r:id="rId6"/>
    <p:sldId id="264" r:id="rId7"/>
    <p:sldId id="284" r:id="rId8"/>
    <p:sldId id="267" r:id="rId9"/>
    <p:sldId id="268" r:id="rId10"/>
    <p:sldId id="269" r:id="rId11"/>
    <p:sldId id="270" r:id="rId12"/>
    <p:sldId id="285" r:id="rId13"/>
    <p:sldId id="286" r:id="rId14"/>
    <p:sldId id="273" r:id="rId15"/>
    <p:sldId id="287" r:id="rId16"/>
    <p:sldId id="275" r:id="rId17"/>
    <p:sldId id="276" r:id="rId18"/>
    <p:sldId id="277" r:id="rId19"/>
    <p:sldId id="280" r:id="rId20"/>
    <p:sldId id="279" r:id="rId21"/>
    <p:sldId id="283" r:id="rId22"/>
    <p:sldId id="282" r:id="rId23"/>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49" autoAdjust="0"/>
    <p:restoredTop sz="98808" autoAdjust="0"/>
  </p:normalViewPr>
  <p:slideViewPr>
    <p:cSldViewPr>
      <p:cViewPr varScale="1">
        <p:scale>
          <a:sx n="111" d="100"/>
          <a:sy n="111" d="100"/>
        </p:scale>
        <p:origin x="1362"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DAA3943-2179-406F-A55A-5F326A24EF03}" type="datetimeFigureOut">
              <a:rPr lang="de-DE" smtClean="0"/>
              <a:t>28.07.2026</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4D3BD153-681F-4CE7-9A3A-F09D8778773B}" type="slidenum">
              <a:rPr lang="de-DE" smtClean="0"/>
              <a:t>‹Nr.›</a:t>
            </a:fld>
            <a:endParaRPr lang="de-DE"/>
          </a:p>
        </p:txBody>
      </p:sp>
    </p:spTree>
    <p:extLst>
      <p:ext uri="{BB962C8B-B14F-4D97-AF65-F5344CB8AC3E}">
        <p14:creationId xmlns:p14="http://schemas.microsoft.com/office/powerpoint/2010/main" val="1057997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chulungsfolie Zweispaltig">
    <p:spTree>
      <p:nvGrpSpPr>
        <p:cNvPr id="1" name=""/>
        <p:cNvGrpSpPr/>
        <p:nvPr/>
      </p:nvGrpSpPr>
      <p:grpSpPr>
        <a:xfrm>
          <a:off x="0" y="0"/>
          <a:ext cx="0" cy="0"/>
          <a:chOff x="0" y="0"/>
          <a:chExt cx="0" cy="0"/>
        </a:xfrm>
      </p:grpSpPr>
      <p:sp>
        <p:nvSpPr>
          <p:cNvPr id="5" name="Inhaltsplatzhalter 2"/>
          <p:cNvSpPr>
            <a:spLocks noGrp="1"/>
          </p:cNvSpPr>
          <p:nvPr>
            <p:ph sz="half" idx="1"/>
          </p:nvPr>
        </p:nvSpPr>
        <p:spPr>
          <a:xfrm>
            <a:off x="457200" y="1600200"/>
            <a:ext cx="4038600" cy="4525963"/>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3"/>
          <p:cNvSpPr>
            <a:spLocks noGrp="1"/>
          </p:cNvSpPr>
          <p:nvPr>
            <p:ph sz="half" idx="2"/>
          </p:nvPr>
        </p:nvSpPr>
        <p:spPr>
          <a:xfrm>
            <a:off x="4648200" y="1600200"/>
            <a:ext cx="4038600" cy="4525963"/>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5"/>
          <p:cNvSpPr>
            <a:spLocks noGrp="1"/>
          </p:cNvSpPr>
          <p:nvPr>
            <p:ph type="body" sz="quarter" idx="10" hasCustomPrompt="1"/>
          </p:nvPr>
        </p:nvSpPr>
        <p:spPr>
          <a:xfrm>
            <a:off x="7164388" y="6237288"/>
            <a:ext cx="1979612" cy="620712"/>
          </a:xfrm>
          <a:prstGeom prst="rect">
            <a:avLst/>
          </a:prstGeom>
        </p:spPr>
        <p:txBody>
          <a:bodyPr rIns="126000" anchor="ctr" anchorCtr="0"/>
          <a:lstStyle>
            <a:lvl1pPr marL="0" indent="0" algn="r">
              <a:buNone/>
              <a:defRPr sz="800"/>
            </a:lvl1pPr>
          </a:lstStyle>
          <a:p>
            <a:pPr lvl="0"/>
            <a:r>
              <a:rPr lang="de-DE" dirty="0"/>
              <a:t>Rechtsgrundlage durch Klicken bearbeiten</a:t>
            </a:r>
          </a:p>
        </p:txBody>
      </p:sp>
      <p:sp>
        <p:nvSpPr>
          <p:cNvPr id="10" name="Textplatzhalter 2"/>
          <p:cNvSpPr>
            <a:spLocks noGrp="1"/>
          </p:cNvSpPr>
          <p:nvPr>
            <p:ph type="body" sz="quarter" idx="13" hasCustomPrompt="1"/>
          </p:nvPr>
        </p:nvSpPr>
        <p:spPr>
          <a:xfrm>
            <a:off x="457200" y="116632"/>
            <a:ext cx="1943100" cy="431800"/>
          </a:xfrm>
          <a:prstGeom prst="rect">
            <a:avLst/>
          </a:prstGeom>
        </p:spPr>
        <p:txBody>
          <a:bodyPr anchor="ctr" anchorCtr="0"/>
          <a:lstStyle>
            <a:lvl1pPr marL="0" indent="0">
              <a:buNone/>
              <a:defRPr sz="800" baseline="0"/>
            </a:lvl1pPr>
          </a:lstStyle>
          <a:p>
            <a:pPr lvl="0"/>
            <a:r>
              <a:rPr lang="de-DE" dirty="0"/>
              <a:t>Optionale Kopfzeile durch Klicken bearbeiten</a:t>
            </a:r>
          </a:p>
        </p:txBody>
      </p:sp>
      <p:sp>
        <p:nvSpPr>
          <p:cNvPr id="8" name="Titel 1"/>
          <p:cNvSpPr>
            <a:spLocks noGrp="1"/>
          </p:cNvSpPr>
          <p:nvPr>
            <p:ph type="title"/>
          </p:nvPr>
        </p:nvSpPr>
        <p:spPr>
          <a:xfrm>
            <a:off x="457200" y="590400"/>
            <a:ext cx="8229600" cy="871200"/>
          </a:xfrm>
          <a:prstGeom prst="rect">
            <a:avLst/>
          </a:prstGeom>
        </p:spPr>
        <p:txBody>
          <a:bodyPr anchor="b" anchorCtr="0"/>
          <a:lstStyle>
            <a:lvl1pPr algn="l">
              <a:defRPr>
                <a:solidFill>
                  <a:srgbClr val="005CB8"/>
                </a:solidFill>
              </a:defRPr>
            </a:lvl1pPr>
          </a:lstStyle>
          <a:p>
            <a:r>
              <a:rPr lang="de-DE" dirty="0"/>
              <a:t>Titelmasterformat durch Klicken bearbeiten</a:t>
            </a:r>
          </a:p>
        </p:txBody>
      </p:sp>
    </p:spTree>
    <p:extLst>
      <p:ext uri="{BB962C8B-B14F-4D97-AF65-F5344CB8AC3E}">
        <p14:creationId xmlns:p14="http://schemas.microsoft.com/office/powerpoint/2010/main" val="1074478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chulungsfolie mit Bild (Hochformat)">
    <p:spTree>
      <p:nvGrpSpPr>
        <p:cNvPr id="1" name=""/>
        <p:cNvGrpSpPr/>
        <p:nvPr/>
      </p:nvGrpSpPr>
      <p:grpSpPr>
        <a:xfrm>
          <a:off x="0" y="0"/>
          <a:ext cx="0" cy="0"/>
          <a:chOff x="0" y="0"/>
          <a:chExt cx="0" cy="0"/>
        </a:xfrm>
      </p:grpSpPr>
      <p:sp>
        <p:nvSpPr>
          <p:cNvPr id="3" name="Titel 1"/>
          <p:cNvSpPr>
            <a:spLocks noGrp="1"/>
          </p:cNvSpPr>
          <p:nvPr>
            <p:ph type="title"/>
          </p:nvPr>
        </p:nvSpPr>
        <p:spPr>
          <a:xfrm>
            <a:off x="457200" y="590400"/>
            <a:ext cx="8229600" cy="871200"/>
          </a:xfrm>
          <a:prstGeom prst="rect">
            <a:avLst/>
          </a:prstGeom>
        </p:spPr>
        <p:txBody>
          <a:bodyPr anchor="b" anchorCtr="0"/>
          <a:lstStyle>
            <a:lvl1pPr algn="l">
              <a:defRPr>
                <a:solidFill>
                  <a:srgbClr val="005CB8"/>
                </a:solidFill>
              </a:defRPr>
            </a:lvl1pPr>
          </a:lstStyle>
          <a:p>
            <a:r>
              <a:rPr lang="de-DE" dirty="0"/>
              <a:t>Titelmasterformat durch Klicken bearbeiten</a:t>
            </a:r>
          </a:p>
        </p:txBody>
      </p:sp>
      <p:sp>
        <p:nvSpPr>
          <p:cNvPr id="4" name="Inhaltsplatzhalter 2"/>
          <p:cNvSpPr>
            <a:spLocks noGrp="1"/>
          </p:cNvSpPr>
          <p:nvPr>
            <p:ph sz="half" idx="1"/>
          </p:nvPr>
        </p:nvSpPr>
        <p:spPr>
          <a:xfrm>
            <a:off x="457200" y="1600200"/>
            <a:ext cx="5626968" cy="4525963"/>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5"/>
          <p:cNvSpPr>
            <a:spLocks noGrp="1"/>
          </p:cNvSpPr>
          <p:nvPr>
            <p:ph type="body" sz="quarter" idx="10" hasCustomPrompt="1"/>
          </p:nvPr>
        </p:nvSpPr>
        <p:spPr>
          <a:xfrm>
            <a:off x="7164388" y="6237288"/>
            <a:ext cx="1979612" cy="620712"/>
          </a:xfrm>
          <a:prstGeom prst="rect">
            <a:avLst/>
          </a:prstGeom>
        </p:spPr>
        <p:txBody>
          <a:bodyPr rIns="126000" anchor="ctr" anchorCtr="0"/>
          <a:lstStyle>
            <a:lvl1pPr marL="0" indent="0" algn="r">
              <a:buNone/>
              <a:defRPr sz="800"/>
            </a:lvl1pPr>
          </a:lstStyle>
          <a:p>
            <a:pPr lvl="0"/>
            <a:r>
              <a:rPr lang="de-DE" dirty="0"/>
              <a:t>Rechtsgrundlage durch Klicken bearbeiten</a:t>
            </a:r>
          </a:p>
        </p:txBody>
      </p:sp>
      <p:sp>
        <p:nvSpPr>
          <p:cNvPr id="8" name="Bildplatzhalter 7"/>
          <p:cNvSpPr>
            <a:spLocks noGrp="1"/>
          </p:cNvSpPr>
          <p:nvPr>
            <p:ph type="pic" sz="quarter" idx="11" hasCustomPrompt="1"/>
          </p:nvPr>
        </p:nvSpPr>
        <p:spPr>
          <a:xfrm>
            <a:off x="6228184" y="1602000"/>
            <a:ext cx="2232248" cy="3456384"/>
          </a:xfrm>
          <a:prstGeom prst="rect">
            <a:avLst/>
          </a:prstGeom>
        </p:spPr>
        <p:txBody>
          <a:bodyPr/>
          <a:lstStyle>
            <a:lvl1pPr marL="0" indent="0">
              <a:buNone/>
              <a:defRPr/>
            </a:lvl1pPr>
          </a:lstStyle>
          <a:p>
            <a:r>
              <a:rPr lang="de-DE" dirty="0"/>
              <a:t>Bild durch Klicken einfügen</a:t>
            </a:r>
          </a:p>
        </p:txBody>
      </p:sp>
      <p:sp>
        <p:nvSpPr>
          <p:cNvPr id="10" name="Textplatzhalter 9"/>
          <p:cNvSpPr>
            <a:spLocks noGrp="1"/>
          </p:cNvSpPr>
          <p:nvPr>
            <p:ph type="body" sz="quarter" idx="12"/>
          </p:nvPr>
        </p:nvSpPr>
        <p:spPr>
          <a:xfrm>
            <a:off x="8460556" y="1602000"/>
            <a:ext cx="215900" cy="3455988"/>
          </a:xfrm>
          <a:prstGeom prst="rect">
            <a:avLst/>
          </a:prstGeom>
        </p:spPr>
        <p:txBody>
          <a:bodyPr vert="vert270" anchor="b" anchorCtr="0"/>
          <a:lstStyle>
            <a:lvl1pPr marL="0" indent="0">
              <a:buNone/>
              <a:defRPr sz="800" baseline="0">
                <a:solidFill>
                  <a:schemeClr val="bg1">
                    <a:lumMod val="65000"/>
                  </a:schemeClr>
                </a:solidFill>
              </a:defRPr>
            </a:lvl1pPr>
          </a:lstStyle>
          <a:p>
            <a:pPr lvl="0"/>
            <a:endParaRPr lang="de-DE" dirty="0"/>
          </a:p>
        </p:txBody>
      </p:sp>
      <p:sp>
        <p:nvSpPr>
          <p:cNvPr id="12" name="Textplatzhalter 2"/>
          <p:cNvSpPr>
            <a:spLocks noGrp="1"/>
          </p:cNvSpPr>
          <p:nvPr>
            <p:ph type="body" sz="quarter" idx="13" hasCustomPrompt="1"/>
          </p:nvPr>
        </p:nvSpPr>
        <p:spPr>
          <a:xfrm>
            <a:off x="457200" y="116632"/>
            <a:ext cx="1943100" cy="431800"/>
          </a:xfrm>
          <a:prstGeom prst="rect">
            <a:avLst/>
          </a:prstGeom>
        </p:spPr>
        <p:txBody>
          <a:bodyPr anchor="ctr" anchorCtr="0"/>
          <a:lstStyle>
            <a:lvl1pPr marL="0" indent="0">
              <a:buNone/>
              <a:defRPr sz="800" baseline="0"/>
            </a:lvl1pPr>
          </a:lstStyle>
          <a:p>
            <a:pPr lvl="0"/>
            <a:r>
              <a:rPr lang="de-DE" dirty="0"/>
              <a:t>Optionale Kopfzeile durch Klicken bearbeiten</a:t>
            </a:r>
          </a:p>
        </p:txBody>
      </p:sp>
    </p:spTree>
    <p:extLst>
      <p:ext uri="{BB962C8B-B14F-4D97-AF65-F5344CB8AC3E}">
        <p14:creationId xmlns:p14="http://schemas.microsoft.com/office/powerpoint/2010/main" val="595095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chulungsfolie ohne Bi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600200"/>
            <a:ext cx="8229600" cy="4525963"/>
          </a:xfrm>
          <a:prstGeom prst="rect">
            <a:avLst/>
          </a:prstGeom>
        </p:spPr>
        <p:txBody>
          <a:bodyPr/>
          <a:lstStyle>
            <a:lvl1pPr marL="342900" indent="-342900">
              <a:buClr>
                <a:srgbClr val="005CB8"/>
              </a:buClr>
              <a:buFont typeface="Wingdings" panose="05000000000000000000" pitchFamily="2" charset="2"/>
              <a:buChar char=""/>
              <a:defRPr/>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5"/>
          <p:cNvSpPr>
            <a:spLocks noGrp="1"/>
          </p:cNvSpPr>
          <p:nvPr>
            <p:ph type="body" sz="quarter" idx="10" hasCustomPrompt="1"/>
          </p:nvPr>
        </p:nvSpPr>
        <p:spPr>
          <a:xfrm>
            <a:off x="7164388" y="6237288"/>
            <a:ext cx="1979612" cy="620712"/>
          </a:xfrm>
          <a:prstGeom prst="rect">
            <a:avLst/>
          </a:prstGeom>
        </p:spPr>
        <p:txBody>
          <a:bodyPr rIns="126000" anchor="ctr" anchorCtr="0"/>
          <a:lstStyle>
            <a:lvl1pPr marL="0" indent="0" algn="r">
              <a:buNone/>
              <a:defRPr sz="800"/>
            </a:lvl1pPr>
          </a:lstStyle>
          <a:p>
            <a:pPr lvl="0"/>
            <a:r>
              <a:rPr lang="de-DE" dirty="0"/>
              <a:t>Rechtsgrundlage durch Klicken bearbeiten</a:t>
            </a:r>
          </a:p>
        </p:txBody>
      </p:sp>
      <p:sp>
        <p:nvSpPr>
          <p:cNvPr id="10" name="Textplatzhalter 2"/>
          <p:cNvSpPr>
            <a:spLocks noGrp="1"/>
          </p:cNvSpPr>
          <p:nvPr>
            <p:ph type="body" sz="quarter" idx="13" hasCustomPrompt="1"/>
          </p:nvPr>
        </p:nvSpPr>
        <p:spPr>
          <a:xfrm>
            <a:off x="457200" y="116632"/>
            <a:ext cx="1943100" cy="431800"/>
          </a:xfrm>
          <a:prstGeom prst="rect">
            <a:avLst/>
          </a:prstGeom>
        </p:spPr>
        <p:txBody>
          <a:bodyPr anchor="ctr" anchorCtr="0"/>
          <a:lstStyle>
            <a:lvl1pPr marL="0" indent="0">
              <a:buNone/>
              <a:defRPr sz="800" baseline="0"/>
            </a:lvl1pPr>
          </a:lstStyle>
          <a:p>
            <a:pPr lvl="0"/>
            <a:r>
              <a:rPr lang="de-DE" dirty="0"/>
              <a:t>Optionale Kopfzeile durch Klicken bearbeiten</a:t>
            </a:r>
          </a:p>
        </p:txBody>
      </p:sp>
      <p:sp>
        <p:nvSpPr>
          <p:cNvPr id="7" name="Titel 1"/>
          <p:cNvSpPr>
            <a:spLocks noGrp="1"/>
          </p:cNvSpPr>
          <p:nvPr>
            <p:ph type="title"/>
          </p:nvPr>
        </p:nvSpPr>
        <p:spPr>
          <a:xfrm>
            <a:off x="457200" y="590400"/>
            <a:ext cx="8229600" cy="871200"/>
          </a:xfrm>
          <a:prstGeom prst="rect">
            <a:avLst/>
          </a:prstGeom>
        </p:spPr>
        <p:txBody>
          <a:bodyPr anchor="b" anchorCtr="0"/>
          <a:lstStyle>
            <a:lvl1pPr algn="l">
              <a:defRPr>
                <a:solidFill>
                  <a:srgbClr val="005CB8"/>
                </a:solidFill>
              </a:defRPr>
            </a:lvl1pPr>
          </a:lstStyle>
          <a:p>
            <a:r>
              <a:rPr lang="de-DE" dirty="0"/>
              <a:t>Titelmasterformat durch Klicken bearbeiten</a:t>
            </a:r>
          </a:p>
        </p:txBody>
      </p:sp>
    </p:spTree>
    <p:extLst>
      <p:ext uri="{BB962C8B-B14F-4D97-AF65-F5344CB8AC3E}">
        <p14:creationId xmlns:p14="http://schemas.microsoft.com/office/powerpoint/2010/main" val="176500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chulungsfolie mit Bild (Querformat)">
    <p:spTree>
      <p:nvGrpSpPr>
        <p:cNvPr id="1" name=""/>
        <p:cNvGrpSpPr/>
        <p:nvPr/>
      </p:nvGrpSpPr>
      <p:grpSpPr>
        <a:xfrm>
          <a:off x="0" y="0"/>
          <a:ext cx="0" cy="0"/>
          <a:chOff x="0" y="0"/>
          <a:chExt cx="0" cy="0"/>
        </a:xfrm>
      </p:grpSpPr>
      <p:sp>
        <p:nvSpPr>
          <p:cNvPr id="3" name="Titel 1"/>
          <p:cNvSpPr>
            <a:spLocks noGrp="1"/>
          </p:cNvSpPr>
          <p:nvPr>
            <p:ph type="title"/>
          </p:nvPr>
        </p:nvSpPr>
        <p:spPr>
          <a:xfrm>
            <a:off x="457200" y="590400"/>
            <a:ext cx="8229600" cy="871200"/>
          </a:xfrm>
          <a:prstGeom prst="rect">
            <a:avLst/>
          </a:prstGeom>
        </p:spPr>
        <p:txBody>
          <a:bodyPr anchor="b" anchorCtr="0"/>
          <a:lstStyle>
            <a:lvl1pPr algn="l">
              <a:defRPr>
                <a:solidFill>
                  <a:srgbClr val="005CB8"/>
                </a:solidFill>
              </a:defRPr>
            </a:lvl1pPr>
          </a:lstStyle>
          <a:p>
            <a:r>
              <a:rPr lang="de-DE" dirty="0"/>
              <a:t>Titelmasterformat durch Klicken bearbeiten</a:t>
            </a:r>
          </a:p>
        </p:txBody>
      </p:sp>
      <p:sp>
        <p:nvSpPr>
          <p:cNvPr id="4" name="Inhaltsplatzhalter 2"/>
          <p:cNvSpPr>
            <a:spLocks noGrp="1"/>
          </p:cNvSpPr>
          <p:nvPr>
            <p:ph sz="half" idx="1"/>
          </p:nvPr>
        </p:nvSpPr>
        <p:spPr>
          <a:xfrm>
            <a:off x="457200" y="1600201"/>
            <a:ext cx="3960000" cy="2116831"/>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5"/>
          <p:cNvSpPr>
            <a:spLocks noGrp="1"/>
          </p:cNvSpPr>
          <p:nvPr>
            <p:ph type="body" sz="quarter" idx="10" hasCustomPrompt="1"/>
          </p:nvPr>
        </p:nvSpPr>
        <p:spPr>
          <a:xfrm>
            <a:off x="7164388" y="6237288"/>
            <a:ext cx="1979612" cy="620712"/>
          </a:xfrm>
          <a:prstGeom prst="rect">
            <a:avLst/>
          </a:prstGeom>
        </p:spPr>
        <p:txBody>
          <a:bodyPr rIns="126000" anchor="ctr" anchorCtr="0"/>
          <a:lstStyle>
            <a:lvl1pPr marL="0" indent="0" algn="r">
              <a:buNone/>
              <a:defRPr sz="800"/>
            </a:lvl1pPr>
          </a:lstStyle>
          <a:p>
            <a:pPr lvl="0"/>
            <a:r>
              <a:rPr lang="de-DE" dirty="0"/>
              <a:t>Rechtsgrundlage durch Klicken bearbeiten</a:t>
            </a:r>
          </a:p>
        </p:txBody>
      </p:sp>
      <p:sp>
        <p:nvSpPr>
          <p:cNvPr id="8" name="Bildplatzhalter 7"/>
          <p:cNvSpPr>
            <a:spLocks noGrp="1"/>
          </p:cNvSpPr>
          <p:nvPr>
            <p:ph type="pic" sz="quarter" idx="11" hasCustomPrompt="1"/>
          </p:nvPr>
        </p:nvSpPr>
        <p:spPr>
          <a:xfrm>
            <a:off x="4561200" y="1602000"/>
            <a:ext cx="3888432" cy="1971016"/>
          </a:xfrm>
          <a:prstGeom prst="rect">
            <a:avLst/>
          </a:prstGeom>
        </p:spPr>
        <p:txBody>
          <a:bodyPr/>
          <a:lstStyle>
            <a:lvl1pPr marL="0" indent="0">
              <a:buNone/>
              <a:defRPr/>
            </a:lvl1pPr>
          </a:lstStyle>
          <a:p>
            <a:r>
              <a:rPr lang="de-DE" dirty="0"/>
              <a:t>Bild durch Klicken einfügen</a:t>
            </a:r>
          </a:p>
        </p:txBody>
      </p:sp>
      <p:sp>
        <p:nvSpPr>
          <p:cNvPr id="10" name="Textplatzhalter 9"/>
          <p:cNvSpPr>
            <a:spLocks noGrp="1"/>
          </p:cNvSpPr>
          <p:nvPr>
            <p:ph type="body" sz="quarter" idx="12"/>
          </p:nvPr>
        </p:nvSpPr>
        <p:spPr>
          <a:xfrm>
            <a:off x="8460556" y="1602000"/>
            <a:ext cx="215900" cy="1971016"/>
          </a:xfrm>
          <a:prstGeom prst="rect">
            <a:avLst/>
          </a:prstGeom>
        </p:spPr>
        <p:txBody>
          <a:bodyPr vert="vert270" anchor="b" anchorCtr="0"/>
          <a:lstStyle>
            <a:lvl1pPr marL="0" indent="0">
              <a:buNone/>
              <a:defRPr sz="800" baseline="0">
                <a:solidFill>
                  <a:schemeClr val="bg1">
                    <a:lumMod val="65000"/>
                  </a:schemeClr>
                </a:solidFill>
              </a:defRPr>
            </a:lvl1pPr>
          </a:lstStyle>
          <a:p>
            <a:pPr lvl="0"/>
            <a:endParaRPr lang="de-DE" dirty="0"/>
          </a:p>
        </p:txBody>
      </p:sp>
      <p:sp>
        <p:nvSpPr>
          <p:cNvPr id="12" name="Textplatzhalter 2"/>
          <p:cNvSpPr>
            <a:spLocks noGrp="1"/>
          </p:cNvSpPr>
          <p:nvPr>
            <p:ph type="body" sz="quarter" idx="13" hasCustomPrompt="1"/>
          </p:nvPr>
        </p:nvSpPr>
        <p:spPr>
          <a:xfrm>
            <a:off x="457200" y="116632"/>
            <a:ext cx="1943100" cy="431800"/>
          </a:xfrm>
          <a:prstGeom prst="rect">
            <a:avLst/>
          </a:prstGeom>
        </p:spPr>
        <p:txBody>
          <a:bodyPr anchor="ctr" anchorCtr="0"/>
          <a:lstStyle>
            <a:lvl1pPr marL="0" indent="0">
              <a:buNone/>
              <a:defRPr sz="800" baseline="0"/>
            </a:lvl1pPr>
          </a:lstStyle>
          <a:p>
            <a:pPr lvl="0"/>
            <a:r>
              <a:rPr lang="de-DE" dirty="0"/>
              <a:t>Optionale Kopfzeile durch Klicken bearbeiten</a:t>
            </a:r>
          </a:p>
        </p:txBody>
      </p:sp>
      <p:sp>
        <p:nvSpPr>
          <p:cNvPr id="9" name="Inhaltsplatzhalter 2"/>
          <p:cNvSpPr>
            <a:spLocks noGrp="1"/>
          </p:cNvSpPr>
          <p:nvPr>
            <p:ph sz="half" idx="14"/>
          </p:nvPr>
        </p:nvSpPr>
        <p:spPr>
          <a:xfrm>
            <a:off x="457200" y="3717032"/>
            <a:ext cx="8229600" cy="2448272"/>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2351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chulungsfolie mit Bild (Querformat)">
    <p:spTree>
      <p:nvGrpSpPr>
        <p:cNvPr id="1" name=""/>
        <p:cNvGrpSpPr/>
        <p:nvPr/>
      </p:nvGrpSpPr>
      <p:grpSpPr>
        <a:xfrm>
          <a:off x="0" y="0"/>
          <a:ext cx="0" cy="0"/>
          <a:chOff x="0" y="0"/>
          <a:chExt cx="0" cy="0"/>
        </a:xfrm>
      </p:grpSpPr>
      <p:sp>
        <p:nvSpPr>
          <p:cNvPr id="3" name="Titel 1"/>
          <p:cNvSpPr>
            <a:spLocks noGrp="1"/>
          </p:cNvSpPr>
          <p:nvPr>
            <p:ph type="title"/>
          </p:nvPr>
        </p:nvSpPr>
        <p:spPr>
          <a:xfrm>
            <a:off x="457200" y="590400"/>
            <a:ext cx="8229600" cy="871200"/>
          </a:xfrm>
          <a:prstGeom prst="rect">
            <a:avLst/>
          </a:prstGeom>
        </p:spPr>
        <p:txBody>
          <a:bodyPr anchor="b" anchorCtr="0"/>
          <a:lstStyle>
            <a:lvl1pPr algn="l">
              <a:defRPr>
                <a:solidFill>
                  <a:srgbClr val="005CB8"/>
                </a:solidFill>
              </a:defRPr>
            </a:lvl1pPr>
          </a:lstStyle>
          <a:p>
            <a:r>
              <a:rPr lang="de-DE" dirty="0"/>
              <a:t>Titelmasterformat durch Klicken bearbeiten</a:t>
            </a:r>
          </a:p>
        </p:txBody>
      </p:sp>
      <p:sp>
        <p:nvSpPr>
          <p:cNvPr id="4" name="Inhaltsplatzhalter 2"/>
          <p:cNvSpPr>
            <a:spLocks noGrp="1"/>
          </p:cNvSpPr>
          <p:nvPr>
            <p:ph sz="half" idx="1"/>
          </p:nvPr>
        </p:nvSpPr>
        <p:spPr>
          <a:xfrm>
            <a:off x="457200" y="1600201"/>
            <a:ext cx="3106688" cy="2476871"/>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5"/>
          <p:cNvSpPr>
            <a:spLocks noGrp="1"/>
          </p:cNvSpPr>
          <p:nvPr>
            <p:ph type="body" sz="quarter" idx="10" hasCustomPrompt="1"/>
          </p:nvPr>
        </p:nvSpPr>
        <p:spPr>
          <a:xfrm>
            <a:off x="7164388" y="6237288"/>
            <a:ext cx="1979612" cy="620712"/>
          </a:xfrm>
          <a:prstGeom prst="rect">
            <a:avLst/>
          </a:prstGeom>
        </p:spPr>
        <p:txBody>
          <a:bodyPr rIns="126000" anchor="ctr" anchorCtr="0"/>
          <a:lstStyle>
            <a:lvl1pPr marL="0" indent="0" algn="r">
              <a:buNone/>
              <a:defRPr sz="800"/>
            </a:lvl1pPr>
          </a:lstStyle>
          <a:p>
            <a:pPr lvl="0"/>
            <a:r>
              <a:rPr lang="de-DE" dirty="0"/>
              <a:t>Rechtsgrundlage durch Klicken bearbeiten</a:t>
            </a:r>
          </a:p>
        </p:txBody>
      </p:sp>
      <p:sp>
        <p:nvSpPr>
          <p:cNvPr id="12" name="Textplatzhalter 2"/>
          <p:cNvSpPr>
            <a:spLocks noGrp="1"/>
          </p:cNvSpPr>
          <p:nvPr>
            <p:ph type="body" sz="quarter" idx="13" hasCustomPrompt="1"/>
          </p:nvPr>
        </p:nvSpPr>
        <p:spPr>
          <a:xfrm>
            <a:off x="457200" y="116632"/>
            <a:ext cx="1943100" cy="431800"/>
          </a:xfrm>
          <a:prstGeom prst="rect">
            <a:avLst/>
          </a:prstGeom>
        </p:spPr>
        <p:txBody>
          <a:bodyPr anchor="ctr" anchorCtr="0"/>
          <a:lstStyle>
            <a:lvl1pPr marL="0" indent="0">
              <a:buNone/>
              <a:defRPr sz="800" baseline="0"/>
            </a:lvl1pPr>
          </a:lstStyle>
          <a:p>
            <a:pPr lvl="0"/>
            <a:r>
              <a:rPr lang="de-DE" dirty="0"/>
              <a:t>Optionale Kopfzeile durch Klicken bearbeiten</a:t>
            </a:r>
          </a:p>
        </p:txBody>
      </p:sp>
      <p:sp>
        <p:nvSpPr>
          <p:cNvPr id="11" name="Inhaltsplatzhalter 2"/>
          <p:cNvSpPr>
            <a:spLocks noGrp="1"/>
          </p:cNvSpPr>
          <p:nvPr>
            <p:ph sz="half" idx="14"/>
          </p:nvPr>
        </p:nvSpPr>
        <p:spPr>
          <a:xfrm>
            <a:off x="3707904" y="1628800"/>
            <a:ext cx="4968552" cy="4320480"/>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Inhaltsplatzhalter 2"/>
          <p:cNvSpPr>
            <a:spLocks noGrp="1"/>
          </p:cNvSpPr>
          <p:nvPr>
            <p:ph sz="half" idx="15"/>
          </p:nvPr>
        </p:nvSpPr>
        <p:spPr>
          <a:xfrm>
            <a:off x="467544" y="4149080"/>
            <a:ext cx="3168352" cy="720080"/>
          </a:xfrm>
          <a:prstGeom prst="rect">
            <a:avLst/>
          </a:prstGeom>
        </p:spPr>
        <p:txBody>
          <a:bodyPr/>
          <a:lstStyle>
            <a:lvl1pPr marL="0" indent="0">
              <a:buClr>
                <a:srgbClr val="005CB8"/>
              </a:buClr>
              <a:buFont typeface="Wingdings" panose="05000000000000000000" pitchFamily="2" charset="2"/>
              <a:buNone/>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endParaRPr lang="de-DE" dirty="0"/>
          </a:p>
        </p:txBody>
      </p:sp>
    </p:spTree>
    <p:extLst>
      <p:ext uri="{BB962C8B-B14F-4D97-AF65-F5344CB8AC3E}">
        <p14:creationId xmlns:p14="http://schemas.microsoft.com/office/powerpoint/2010/main" val="2682627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chulungsfolie mit Bild (Querformat)">
    <p:spTree>
      <p:nvGrpSpPr>
        <p:cNvPr id="1" name=""/>
        <p:cNvGrpSpPr/>
        <p:nvPr/>
      </p:nvGrpSpPr>
      <p:grpSpPr>
        <a:xfrm>
          <a:off x="0" y="0"/>
          <a:ext cx="0" cy="0"/>
          <a:chOff x="0" y="0"/>
          <a:chExt cx="0" cy="0"/>
        </a:xfrm>
      </p:grpSpPr>
      <p:sp>
        <p:nvSpPr>
          <p:cNvPr id="3" name="Titel 1"/>
          <p:cNvSpPr>
            <a:spLocks noGrp="1"/>
          </p:cNvSpPr>
          <p:nvPr>
            <p:ph type="title"/>
          </p:nvPr>
        </p:nvSpPr>
        <p:spPr>
          <a:xfrm>
            <a:off x="457200" y="590400"/>
            <a:ext cx="8229600" cy="871200"/>
          </a:xfrm>
          <a:prstGeom prst="rect">
            <a:avLst/>
          </a:prstGeom>
        </p:spPr>
        <p:txBody>
          <a:bodyPr anchor="b" anchorCtr="0"/>
          <a:lstStyle>
            <a:lvl1pPr algn="l">
              <a:defRPr>
                <a:solidFill>
                  <a:srgbClr val="005CB8"/>
                </a:solidFill>
              </a:defRPr>
            </a:lvl1pPr>
          </a:lstStyle>
          <a:p>
            <a:r>
              <a:rPr lang="de-DE" dirty="0"/>
              <a:t>Titelmasterformat durch Klicken bearbeiten</a:t>
            </a:r>
          </a:p>
        </p:txBody>
      </p:sp>
      <p:sp>
        <p:nvSpPr>
          <p:cNvPr id="4" name="Inhaltsplatzhalter 2"/>
          <p:cNvSpPr>
            <a:spLocks noGrp="1"/>
          </p:cNvSpPr>
          <p:nvPr>
            <p:ph sz="half" idx="1"/>
          </p:nvPr>
        </p:nvSpPr>
        <p:spPr>
          <a:xfrm>
            <a:off x="457200" y="1600201"/>
            <a:ext cx="1882552" cy="1684783"/>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p:txBody>
      </p:sp>
      <p:sp>
        <p:nvSpPr>
          <p:cNvPr id="7" name="Textplatzhalter 5"/>
          <p:cNvSpPr>
            <a:spLocks noGrp="1"/>
          </p:cNvSpPr>
          <p:nvPr>
            <p:ph type="body" sz="quarter" idx="10" hasCustomPrompt="1"/>
          </p:nvPr>
        </p:nvSpPr>
        <p:spPr>
          <a:xfrm>
            <a:off x="7164388" y="6237288"/>
            <a:ext cx="1979612" cy="620712"/>
          </a:xfrm>
          <a:prstGeom prst="rect">
            <a:avLst/>
          </a:prstGeom>
        </p:spPr>
        <p:txBody>
          <a:bodyPr rIns="126000" anchor="ctr" anchorCtr="0"/>
          <a:lstStyle>
            <a:lvl1pPr marL="0" indent="0" algn="r">
              <a:buNone/>
              <a:defRPr sz="800"/>
            </a:lvl1pPr>
          </a:lstStyle>
          <a:p>
            <a:pPr lvl="0"/>
            <a:r>
              <a:rPr lang="de-DE" dirty="0"/>
              <a:t>Rechtsgrundlage durch Klicken bearbeiten</a:t>
            </a:r>
          </a:p>
        </p:txBody>
      </p:sp>
      <p:sp>
        <p:nvSpPr>
          <p:cNvPr id="12" name="Textplatzhalter 2"/>
          <p:cNvSpPr>
            <a:spLocks noGrp="1"/>
          </p:cNvSpPr>
          <p:nvPr>
            <p:ph type="body" sz="quarter" idx="13" hasCustomPrompt="1"/>
          </p:nvPr>
        </p:nvSpPr>
        <p:spPr>
          <a:xfrm>
            <a:off x="457200" y="116632"/>
            <a:ext cx="1943100" cy="431800"/>
          </a:xfrm>
          <a:prstGeom prst="rect">
            <a:avLst/>
          </a:prstGeom>
        </p:spPr>
        <p:txBody>
          <a:bodyPr anchor="ctr" anchorCtr="0"/>
          <a:lstStyle>
            <a:lvl1pPr marL="0" indent="0">
              <a:buNone/>
              <a:defRPr sz="800" baseline="0"/>
            </a:lvl1pPr>
          </a:lstStyle>
          <a:p>
            <a:pPr lvl="0"/>
            <a:r>
              <a:rPr lang="de-DE" dirty="0"/>
              <a:t>Optionale Kopfzeile durch Klicken bearbeiten</a:t>
            </a:r>
          </a:p>
        </p:txBody>
      </p:sp>
      <p:sp>
        <p:nvSpPr>
          <p:cNvPr id="11" name="Inhaltsplatzhalter 2"/>
          <p:cNvSpPr>
            <a:spLocks noGrp="1"/>
          </p:cNvSpPr>
          <p:nvPr>
            <p:ph sz="half" idx="14"/>
          </p:nvPr>
        </p:nvSpPr>
        <p:spPr>
          <a:xfrm>
            <a:off x="2843808" y="1628800"/>
            <a:ext cx="5832648" cy="4320480"/>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Inhaltsplatzhalter 2"/>
          <p:cNvSpPr>
            <a:spLocks noGrp="1"/>
          </p:cNvSpPr>
          <p:nvPr>
            <p:ph sz="half" idx="15"/>
          </p:nvPr>
        </p:nvSpPr>
        <p:spPr>
          <a:xfrm>
            <a:off x="467544" y="3284984"/>
            <a:ext cx="1876283" cy="489803"/>
          </a:xfrm>
          <a:prstGeom prst="rect">
            <a:avLst/>
          </a:prstGeom>
        </p:spPr>
        <p:txBody>
          <a:bodyPr/>
          <a:lstStyle>
            <a:lvl1pPr marL="0" indent="0">
              <a:buClr>
                <a:srgbClr val="005CB8"/>
              </a:buClr>
              <a:buFont typeface="Wingdings" panose="05000000000000000000" pitchFamily="2" charset="2"/>
              <a:buNone/>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endParaRPr lang="de-DE" dirty="0"/>
          </a:p>
        </p:txBody>
      </p:sp>
      <p:sp>
        <p:nvSpPr>
          <p:cNvPr id="8" name="Inhaltsplatzhalter 2"/>
          <p:cNvSpPr>
            <a:spLocks noGrp="1"/>
          </p:cNvSpPr>
          <p:nvPr>
            <p:ph sz="half" idx="16"/>
          </p:nvPr>
        </p:nvSpPr>
        <p:spPr>
          <a:xfrm>
            <a:off x="467544" y="3861048"/>
            <a:ext cx="1882552" cy="1684783"/>
          </a:xfrm>
          <a:prstGeom prst="rect">
            <a:avLst/>
          </a:prstGeom>
        </p:spPr>
        <p:txBody>
          <a:bodyPr/>
          <a:lstStyle>
            <a:lvl1pPr marL="342900" indent="-342900">
              <a:buClr>
                <a:srgbClr val="005CB8"/>
              </a:buClr>
              <a:buFont typeface="Wingdings" panose="05000000000000000000" pitchFamily="2" charset="2"/>
              <a:buChar char=""/>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de-DE" dirty="0"/>
              <a:t>Textmasterformat bearbeiten</a:t>
            </a:r>
          </a:p>
        </p:txBody>
      </p:sp>
      <p:sp>
        <p:nvSpPr>
          <p:cNvPr id="9" name="Inhaltsplatzhalter 2"/>
          <p:cNvSpPr>
            <a:spLocks noGrp="1"/>
          </p:cNvSpPr>
          <p:nvPr>
            <p:ph sz="half" idx="17"/>
          </p:nvPr>
        </p:nvSpPr>
        <p:spPr>
          <a:xfrm>
            <a:off x="467543" y="5589240"/>
            <a:ext cx="1876283" cy="489803"/>
          </a:xfrm>
          <a:prstGeom prst="rect">
            <a:avLst/>
          </a:prstGeom>
        </p:spPr>
        <p:txBody>
          <a:bodyPr/>
          <a:lstStyle>
            <a:lvl1pPr marL="0" indent="0">
              <a:buClr>
                <a:srgbClr val="005CB8"/>
              </a:buClr>
              <a:buFont typeface="Wingdings" panose="05000000000000000000" pitchFamily="2" charset="2"/>
              <a:buNone/>
              <a:defRPr sz="2000"/>
            </a:lvl1pPr>
            <a:lvl2pPr marL="742950" indent="-285750">
              <a:buClr>
                <a:srgbClr val="005CB8"/>
              </a:buClr>
              <a:buFont typeface="Wingdings" panose="05000000000000000000" pitchFamily="2" charset="2"/>
              <a:buChar char="§"/>
              <a:defRPr sz="1600"/>
            </a:lvl2pPr>
            <a:lvl3pPr marL="1143000" indent="-228600">
              <a:buClr>
                <a:srgbClr val="005CB8"/>
              </a:buClr>
              <a:buFont typeface="Arial" panose="020B0604020202020204" pitchFamily="34" charset="0"/>
              <a:buChar char="»"/>
              <a:defRPr sz="1400"/>
            </a:lvl3pPr>
            <a:lvl4pPr>
              <a:buClr>
                <a:srgbClr val="005CB8"/>
              </a:buClr>
              <a:defRPr sz="1400"/>
            </a:lvl4pPr>
            <a:lvl5pPr marL="2057400" indent="-228600">
              <a:buClr>
                <a:srgbClr val="005CB8"/>
              </a:buClr>
              <a:buFont typeface="Arial" panose="020B0604020202020204" pitchFamily="34" charset="0"/>
              <a:buChar char="•"/>
              <a:defRPr sz="1400"/>
            </a:lvl5pPr>
            <a:lvl6pPr>
              <a:defRPr sz="1800"/>
            </a:lvl6pPr>
            <a:lvl7pPr>
              <a:defRPr sz="1800"/>
            </a:lvl7pPr>
            <a:lvl8pPr>
              <a:defRPr sz="1800"/>
            </a:lvl8pPr>
            <a:lvl9pPr>
              <a:defRPr sz="1800"/>
            </a:lvl9pPr>
          </a:lstStyle>
          <a:p>
            <a:pPr lvl="0"/>
            <a:endParaRPr lang="de-DE" dirty="0"/>
          </a:p>
        </p:txBody>
      </p:sp>
    </p:spTree>
    <p:extLst>
      <p:ext uri="{BB962C8B-B14F-4D97-AF65-F5344CB8AC3E}">
        <p14:creationId xmlns:p14="http://schemas.microsoft.com/office/powerpoint/2010/main" val="419785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CECEC"/>
        </a:solidFill>
        <a:effectLst/>
      </p:bgPr>
    </p:bg>
    <p:spTree>
      <p:nvGrpSpPr>
        <p:cNvPr id="1" name=""/>
        <p:cNvGrpSpPr/>
        <p:nvPr/>
      </p:nvGrpSpPr>
      <p:grpSpPr>
        <a:xfrm>
          <a:off x="0" y="0"/>
          <a:ext cx="0" cy="0"/>
          <a:chOff x="0" y="0"/>
          <a:chExt cx="0" cy="0"/>
        </a:xfrm>
      </p:grpSpPr>
      <p:pic>
        <p:nvPicPr>
          <p:cNvPr id="10" name="Picture 1150"/>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p:blipFill>
        <p:spPr bwMode="auto">
          <a:xfrm>
            <a:off x="118584" y="6399801"/>
            <a:ext cx="331177" cy="341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151"/>
          <p:cNvSpPr>
            <a:spLocks noChangeArrowheads="1"/>
          </p:cNvSpPr>
          <p:nvPr userDrawn="1"/>
        </p:nvSpPr>
        <p:spPr bwMode="auto">
          <a:xfrm>
            <a:off x="449759" y="6597352"/>
            <a:ext cx="3524021" cy="153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sz="700" b="1" i="0" baseline="0" dirty="0">
                <a:solidFill>
                  <a:srgbClr val="0052C2"/>
                </a:solidFill>
              </a:rPr>
              <a:t>©  </a:t>
            </a:r>
            <a:r>
              <a:rPr lang="en-US" sz="700" b="1" i="0" baseline="0" dirty="0">
                <a:solidFill>
                  <a:srgbClr val="0052C2"/>
                </a:solidFill>
              </a:rPr>
              <a:t>FM Forum Business Solutions GmbH</a:t>
            </a:r>
            <a:endParaRPr lang="de-DE" sz="2800" b="1" i="0" baseline="0" dirty="0">
              <a:solidFill>
                <a:srgbClr val="0052C2"/>
              </a:solidFill>
            </a:endParaRPr>
          </a:p>
        </p:txBody>
      </p:sp>
      <p:sp>
        <p:nvSpPr>
          <p:cNvPr id="12" name="Rechteck 11"/>
          <p:cNvSpPr/>
          <p:nvPr userDrawn="1"/>
        </p:nvSpPr>
        <p:spPr bwMode="auto">
          <a:xfrm>
            <a:off x="118582" y="116632"/>
            <a:ext cx="8906836" cy="61206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147145141"/>
      </p:ext>
    </p:extLst>
  </p:cSld>
  <p:clrMap bg1="lt1" tx1="dk1" bg2="lt2" tx2="dk2" accent1="accent1" accent2="accent2" accent3="accent3" accent4="accent4" accent5="accent5" accent6="accent6" hlink="hlink" folHlink="folHlink"/>
  <p:sldLayoutIdLst>
    <p:sldLayoutId id="2147483651" r:id="rId1"/>
    <p:sldLayoutId id="2147483665" r:id="rId2"/>
    <p:sldLayoutId id="2147483664" r:id="rId3"/>
    <p:sldLayoutId id="2147483666" r:id="rId4"/>
    <p:sldLayoutId id="2147483667" r:id="rId5"/>
    <p:sldLayoutId id="2147483668" r:id="rId6"/>
  </p:sldLayoutIdLst>
  <p:txStyles>
    <p:titleStyle>
      <a:lvl1pPr algn="ctr" rtl="0" eaLnBrk="1" fontAlgn="base" hangingPunct="1">
        <a:spcBef>
          <a:spcPct val="0"/>
        </a:spcBef>
        <a:spcAft>
          <a:spcPct val="0"/>
        </a:spcAft>
        <a:defRPr sz="2800" b="1">
          <a:solidFill>
            <a:schemeClr val="tx2"/>
          </a:solidFill>
          <a:latin typeface="+mj-lt"/>
          <a:ea typeface="+mj-ea"/>
          <a:cs typeface="+mj-cs"/>
        </a:defRPr>
      </a:lvl1pPr>
      <a:lvl2pPr algn="ctr" rtl="0" eaLnBrk="1" fontAlgn="base" hangingPunct="1">
        <a:spcBef>
          <a:spcPct val="0"/>
        </a:spcBef>
        <a:spcAft>
          <a:spcPct val="0"/>
        </a:spcAft>
        <a:defRPr sz="2800" b="1">
          <a:solidFill>
            <a:schemeClr val="tx2"/>
          </a:solidFill>
          <a:latin typeface="Arial" charset="0"/>
        </a:defRPr>
      </a:lvl2pPr>
      <a:lvl3pPr algn="ctr" rtl="0" eaLnBrk="1" fontAlgn="base" hangingPunct="1">
        <a:spcBef>
          <a:spcPct val="0"/>
        </a:spcBef>
        <a:spcAft>
          <a:spcPct val="0"/>
        </a:spcAft>
        <a:defRPr sz="2800" b="1">
          <a:solidFill>
            <a:schemeClr val="tx2"/>
          </a:solidFill>
          <a:latin typeface="Arial" charset="0"/>
        </a:defRPr>
      </a:lvl3pPr>
      <a:lvl4pPr algn="ctr" rtl="0" eaLnBrk="1" fontAlgn="base" hangingPunct="1">
        <a:spcBef>
          <a:spcPct val="0"/>
        </a:spcBef>
        <a:spcAft>
          <a:spcPct val="0"/>
        </a:spcAft>
        <a:defRPr sz="2800" b="1">
          <a:solidFill>
            <a:schemeClr val="tx2"/>
          </a:solidFill>
          <a:latin typeface="Arial" charset="0"/>
        </a:defRPr>
      </a:lvl4pPr>
      <a:lvl5pPr algn="ctr" rtl="0" eaLnBrk="1" fontAlgn="base" hangingPunct="1">
        <a:spcBef>
          <a:spcPct val="0"/>
        </a:spcBef>
        <a:spcAft>
          <a:spcPct val="0"/>
        </a:spcAft>
        <a:defRPr sz="2800" b="1">
          <a:solidFill>
            <a:schemeClr val="tx2"/>
          </a:solidFill>
          <a:latin typeface="Arial" charset="0"/>
        </a:defRPr>
      </a:lvl5pPr>
      <a:lvl6pPr marL="457200" algn="ctr" rtl="0" eaLnBrk="1" fontAlgn="base" hangingPunct="1">
        <a:spcBef>
          <a:spcPct val="0"/>
        </a:spcBef>
        <a:spcAft>
          <a:spcPct val="0"/>
        </a:spcAft>
        <a:defRPr sz="2800" b="1">
          <a:solidFill>
            <a:schemeClr val="tx2"/>
          </a:solidFill>
          <a:latin typeface="Arial" charset="0"/>
        </a:defRPr>
      </a:lvl6pPr>
      <a:lvl7pPr marL="914400" algn="ctr" rtl="0" eaLnBrk="1" fontAlgn="base" hangingPunct="1">
        <a:spcBef>
          <a:spcPct val="0"/>
        </a:spcBef>
        <a:spcAft>
          <a:spcPct val="0"/>
        </a:spcAft>
        <a:defRPr sz="2800" b="1">
          <a:solidFill>
            <a:schemeClr val="tx2"/>
          </a:solidFill>
          <a:latin typeface="Arial" charset="0"/>
        </a:defRPr>
      </a:lvl7pPr>
      <a:lvl8pPr marL="1371600" algn="ctr" rtl="0" eaLnBrk="1" fontAlgn="base" hangingPunct="1">
        <a:spcBef>
          <a:spcPct val="0"/>
        </a:spcBef>
        <a:spcAft>
          <a:spcPct val="0"/>
        </a:spcAft>
        <a:defRPr sz="2800" b="1">
          <a:solidFill>
            <a:schemeClr val="tx2"/>
          </a:solidFill>
          <a:latin typeface="Arial" charset="0"/>
        </a:defRPr>
      </a:lvl8pPr>
      <a:lvl9pPr marL="1828800" algn="ctr" rtl="0" eaLnBrk="1" fontAlgn="base" hangingPunct="1">
        <a:spcBef>
          <a:spcPct val="0"/>
        </a:spcBef>
        <a:spcAft>
          <a:spcPct val="0"/>
        </a:spcAft>
        <a:defRPr sz="28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3"/>
          </p:nvPr>
        </p:nvSpPr>
        <p:spPr/>
        <p:txBody>
          <a:bodyPr/>
          <a:lstStyle/>
          <a:p>
            <a:endParaRPr lang="de-DE"/>
          </a:p>
        </p:txBody>
      </p:sp>
      <p:sp>
        <p:nvSpPr>
          <p:cNvPr id="5" name="Titel 4"/>
          <p:cNvSpPr>
            <a:spLocks noGrp="1"/>
          </p:cNvSpPr>
          <p:nvPr>
            <p:ph type="title"/>
          </p:nvPr>
        </p:nvSpPr>
        <p:spPr/>
        <p:txBody>
          <a:bodyPr/>
          <a:lstStyle/>
          <a:p>
            <a:endParaRPr lang="de-DE" dirty="0"/>
          </a:p>
        </p:txBody>
      </p:sp>
      <p:sp>
        <p:nvSpPr>
          <p:cNvPr id="6" name="Inhaltsplatzhalter 5"/>
          <p:cNvSpPr>
            <a:spLocks noGrp="1" noChangeArrowheads="1"/>
          </p:cNvSpPr>
          <p:nvPr>
            <p:ph idx="1"/>
          </p:nvPr>
        </p:nvSpPr>
        <p:spPr bwMode="auto">
          <a:xfrm>
            <a:off x="118800" y="116632"/>
            <a:ext cx="8917200" cy="6120680"/>
          </a:xfrm>
          <a:prstGeom prst="rect">
            <a:avLst/>
          </a:prstGeom>
          <a:solidFill>
            <a:srgbClr val="0052C2"/>
          </a:solidFill>
          <a:ln>
            <a:solidFill>
              <a:srgbClr val="0052C2"/>
            </a:solidFill>
          </a:ln>
        </p:spPr>
        <p:txBody>
          <a:bodyPr wrap="none" anchor="ctr"/>
          <a:lstStyle/>
          <a:p>
            <a:pPr marL="0" indent="0" algn="ctr">
              <a:buNone/>
            </a:pPr>
            <a:r>
              <a:rPr lang="de-AT" altLang="de-DE" sz="4000" b="1" dirty="0">
                <a:solidFill>
                  <a:schemeClr val="bg1"/>
                </a:solidFill>
              </a:rPr>
              <a:t>Folienpaket</a:t>
            </a:r>
            <a:br>
              <a:rPr lang="de-AT" altLang="de-DE" sz="4000" b="1" dirty="0">
                <a:solidFill>
                  <a:schemeClr val="bg1"/>
                </a:solidFill>
              </a:rPr>
            </a:br>
            <a:r>
              <a:rPr lang="de-AT" altLang="de-DE" sz="4000" b="1" dirty="0">
                <a:solidFill>
                  <a:schemeClr val="bg1"/>
                </a:solidFill>
              </a:rPr>
              <a:t>PSA – Grundlagen</a:t>
            </a:r>
          </a:p>
        </p:txBody>
      </p:sp>
    </p:spTree>
    <p:extLst>
      <p:ext uri="{BB962C8B-B14F-4D97-AF65-F5344CB8AC3E}">
        <p14:creationId xmlns:p14="http://schemas.microsoft.com/office/powerpoint/2010/main" val="1254550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 3  Allgemeine Pflichten der Arbeitgeber/innen</a:t>
            </a:r>
          </a:p>
          <a:p>
            <a:pPr lvl="1"/>
            <a:r>
              <a:rPr lang="de-DE" dirty="0"/>
              <a:t>(1) Arbeitgeber/innen müssen Arbeitnehmer/innen (…) PSA zur Verfügung stellen, (…), wenn Gefahren nicht durch kollektive technische Schutzmaßnahmen oder durch arbeitsorganisatorische Maßnahmen vermieden oder ausreichend begrenzt werden können.</a:t>
            </a:r>
          </a:p>
          <a:p>
            <a:pPr lvl="2"/>
            <a:r>
              <a:rPr lang="de-DE" i="1" dirty="0"/>
              <a:t>(</a:t>
            </a:r>
            <a:r>
              <a:rPr lang="de-DE" i="1" dirty="0" err="1"/>
              <a:t>Anm</a:t>
            </a:r>
            <a:r>
              <a:rPr lang="de-DE" i="1" dirty="0"/>
              <a:t>: </a:t>
            </a:r>
            <a:r>
              <a:rPr lang="de-DE" i="1" dirty="0" err="1"/>
              <a:t>vgl</a:t>
            </a:r>
            <a:r>
              <a:rPr lang="de-DE" i="1" dirty="0"/>
              <a:t> STOP-Prinzip). </a:t>
            </a:r>
          </a:p>
          <a:p>
            <a:pPr lvl="1"/>
            <a:r>
              <a:rPr lang="de-DE" dirty="0"/>
              <a:t>Wird PSA erworben, die nach den geltenden Rechtsvorschriften gekennzeichnet ist, können Arbeitgeber/innen (…) davon ausgehen, dass diese persönliche Schutzausrüstung den (…) Sicherheits- und Gesundheitsanforderungen entspricht.</a:t>
            </a:r>
          </a:p>
          <a:p>
            <a:pPr lvl="1"/>
            <a:r>
              <a:rPr lang="de-DE" dirty="0"/>
              <a:t>(2) Die Beschäftigung von Arbeitnehmer/innen in gefährdeten Bereichen (…) ist nur bei Verwendung geeigneter persönlicher Schutzausrüstung zulässig.</a:t>
            </a:r>
          </a:p>
          <a:p>
            <a:pPr lvl="1"/>
            <a:r>
              <a:rPr lang="de-DE" dirty="0"/>
              <a:t>(3) Benutzung von PSA durch verschiedene Personen ist nur zulässig, wenn:</a:t>
            </a:r>
          </a:p>
          <a:p>
            <a:pPr lvl="2"/>
            <a:r>
              <a:rPr lang="de-DE" dirty="0"/>
              <a:t>dies entweder im 2. Abschnitt vorgesehen ist </a:t>
            </a:r>
          </a:p>
          <a:p>
            <a:pPr lvl="2"/>
            <a:r>
              <a:rPr lang="de-DE" dirty="0"/>
              <a:t>bei Gefahr in Verzug oder wenn unvorhersehbare, unaufschiebbare oder kurzfristig zu erledigende Arbeiten dies erfordern und dies gesundheitlich und hygienisch unbedenklich ist.</a:t>
            </a:r>
          </a:p>
          <a:p>
            <a:pPr lvl="1"/>
            <a:endParaRPr lang="de-DE" dirty="0"/>
          </a:p>
          <a:p>
            <a:pPr lvl="1"/>
            <a:endParaRPr lang="de-DE" dirty="0"/>
          </a:p>
        </p:txBody>
      </p:sp>
      <p:sp>
        <p:nvSpPr>
          <p:cNvPr id="3" name="Textplatzhalter 2"/>
          <p:cNvSpPr>
            <a:spLocks noGrp="1"/>
          </p:cNvSpPr>
          <p:nvPr>
            <p:ph type="body" sz="quarter" idx="10"/>
          </p:nvPr>
        </p:nvSpPr>
        <p:spPr/>
        <p:txBody>
          <a:bodyPr/>
          <a:lstStyle/>
          <a:p>
            <a:r>
              <a:rPr lang="de-DE" dirty="0"/>
              <a:t>PSA-V</a:t>
            </a:r>
          </a:p>
        </p:txBody>
      </p:sp>
      <p:sp>
        <p:nvSpPr>
          <p:cNvPr id="5" name="Titel 4"/>
          <p:cNvSpPr>
            <a:spLocks noGrp="1"/>
          </p:cNvSpPr>
          <p:nvPr>
            <p:ph type="title"/>
          </p:nvPr>
        </p:nvSpPr>
        <p:spPr/>
        <p:txBody>
          <a:bodyPr/>
          <a:lstStyle/>
          <a:p>
            <a:r>
              <a:rPr lang="de-DE" dirty="0"/>
              <a:t>Persönliche Schutzausrüstung – PSA-V</a:t>
            </a:r>
          </a:p>
        </p:txBody>
      </p:sp>
    </p:spTree>
    <p:extLst>
      <p:ext uri="{BB962C8B-B14F-4D97-AF65-F5344CB8AC3E}">
        <p14:creationId xmlns:p14="http://schemas.microsoft.com/office/powerpoint/2010/main" val="1354786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 3  Allgemeine Pflichten der Arbeitgeber/innen</a:t>
            </a:r>
          </a:p>
          <a:p>
            <a:pPr lvl="1"/>
            <a:r>
              <a:rPr lang="de-DE" dirty="0"/>
              <a:t>(4) Arbeitgeber/innen haben erforderlichenfalls geeignete Behältnisse für die Aufbewahrung beizustellen (zB für Schutzbrillen, Atemschutzmasken, Gehörschutz) und Lagerplätze fest zu legen.</a:t>
            </a:r>
          </a:p>
          <a:p>
            <a:pPr lvl="1"/>
            <a:r>
              <a:rPr lang="de-DE" dirty="0"/>
              <a:t>(5) Reparaturen, Ersatz- und Instandhaltungsmaßnahmen dürfen nur in dem Umfang durchgeführt werden, der von den Hersteller/innen oder Inverkehrbringer/innen für die betreffende Ausrüstung zugelassen ist.</a:t>
            </a:r>
          </a:p>
          <a:p>
            <a:pPr lvl="2"/>
            <a:r>
              <a:rPr lang="de-DE" i="1" dirty="0"/>
              <a:t>(</a:t>
            </a:r>
            <a:r>
              <a:rPr lang="de-DE" i="1" dirty="0" err="1"/>
              <a:t>Anm</a:t>
            </a:r>
            <a:r>
              <a:rPr lang="de-DE" i="1" dirty="0"/>
              <a:t>: siehe jeweilige Verwendungsanleitung)</a:t>
            </a:r>
          </a:p>
          <a:p>
            <a:pPr lvl="1"/>
            <a:r>
              <a:rPr lang="de-DE" dirty="0"/>
              <a:t>(6) Arbeitgeber/innen haben dafür zu sorgen, dass persönliche Schutzausrüstung, bei der die Schutzwirkung nicht mehr gegeben ist, nicht mehr verwendet wird (etwa auf Grund von Beschädigungen oder Überschreitung von Ablaufdaten).</a:t>
            </a:r>
          </a:p>
          <a:p>
            <a:pPr lvl="1"/>
            <a:r>
              <a:rPr lang="de-DE" dirty="0"/>
              <a:t>(7) Arbeitgeber/innen haben dafür zu sorgen, dass Arbeitnehmer/innen die zur Verfügung gestellte persönliche Schutzausrüstung</a:t>
            </a:r>
          </a:p>
          <a:p>
            <a:pPr lvl="2"/>
            <a:r>
              <a:rPr lang="de-DE" dirty="0"/>
              <a:t>1. (…) gemäß den Anweisungen und Bedienungsanleitungen benutzen und</a:t>
            </a:r>
          </a:p>
          <a:p>
            <a:pPr lvl="2"/>
            <a:r>
              <a:rPr lang="de-DE" dirty="0"/>
              <a:t>2. nach Benutzung entsprechend ihrer Unterweisung (…) lagern.</a:t>
            </a:r>
          </a:p>
        </p:txBody>
      </p:sp>
      <p:sp>
        <p:nvSpPr>
          <p:cNvPr id="3" name="Textplatzhalter 2"/>
          <p:cNvSpPr>
            <a:spLocks noGrp="1"/>
          </p:cNvSpPr>
          <p:nvPr>
            <p:ph type="body" sz="quarter" idx="10"/>
          </p:nvPr>
        </p:nvSpPr>
        <p:spPr/>
        <p:txBody>
          <a:bodyPr/>
          <a:lstStyle/>
          <a:p>
            <a:r>
              <a:rPr lang="de-DE" dirty="0"/>
              <a:t>PSA-V</a:t>
            </a:r>
          </a:p>
        </p:txBody>
      </p:sp>
      <p:sp>
        <p:nvSpPr>
          <p:cNvPr id="5" name="Titel 4"/>
          <p:cNvSpPr>
            <a:spLocks noGrp="1"/>
          </p:cNvSpPr>
          <p:nvPr>
            <p:ph type="title"/>
          </p:nvPr>
        </p:nvSpPr>
        <p:spPr/>
        <p:txBody>
          <a:bodyPr/>
          <a:lstStyle/>
          <a:p>
            <a:r>
              <a:rPr lang="de-DE" dirty="0"/>
              <a:t>Persönliche Schutzausrüstung – PSA-V</a:t>
            </a:r>
          </a:p>
        </p:txBody>
      </p:sp>
    </p:spTree>
    <p:extLst>
      <p:ext uri="{BB962C8B-B14F-4D97-AF65-F5344CB8AC3E}">
        <p14:creationId xmlns:p14="http://schemas.microsoft.com/office/powerpoint/2010/main" val="3496695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PSA-V</a:t>
            </a:r>
          </a:p>
        </p:txBody>
      </p:sp>
      <p:sp>
        <p:nvSpPr>
          <p:cNvPr id="3" name="Inhaltsplatzhalter 2"/>
          <p:cNvSpPr>
            <a:spLocks noGrp="1"/>
          </p:cNvSpPr>
          <p:nvPr>
            <p:ph sz="half" idx="1"/>
          </p:nvPr>
        </p:nvSpPr>
        <p:spPr/>
        <p:txBody>
          <a:bodyPr/>
          <a:lstStyle/>
          <a:p>
            <a:r>
              <a:rPr lang="de-DE" dirty="0"/>
              <a:t>§ 3  Allgemeine Pflichten der Arbeitgeber/innen</a:t>
            </a:r>
          </a:p>
          <a:p>
            <a:pPr lvl="1"/>
            <a:r>
              <a:rPr lang="de-DE" dirty="0"/>
              <a:t>(8) Räumlich abgegrenzte Bereiche, in denen PSA zu verwenden ist, sind entsprechend zu kennzeichnen. Dies gilt nicht, wenn die Gefahr nur kurzzeitig besteht und gefährdete Personen in sonst geeigneter Weise auf die Gefahr hingewiesen werden.</a:t>
            </a:r>
          </a:p>
          <a:p>
            <a:pPr lvl="1"/>
            <a:r>
              <a:rPr lang="de-DE" dirty="0"/>
              <a:t>(9) Auf Verlangen des Arbeitgebers/der Arbeitgeberin haben Arbeitnehmer/innen die gesundheitlichen Erfordernisse (§ 8 </a:t>
            </a:r>
            <a:r>
              <a:rPr lang="de-DE" dirty="0" err="1"/>
              <a:t>Abs</a:t>
            </a:r>
            <a:r>
              <a:rPr lang="de-DE" dirty="0"/>
              <a:t> 3, § 9 </a:t>
            </a:r>
            <a:r>
              <a:rPr lang="de-DE" dirty="0" err="1"/>
              <a:t>Abs</a:t>
            </a:r>
            <a:r>
              <a:rPr lang="de-DE" dirty="0"/>
              <a:t> 3, § 10 </a:t>
            </a:r>
            <a:r>
              <a:rPr lang="de-DE" dirty="0" err="1"/>
              <a:t>Abs</a:t>
            </a:r>
            <a:r>
              <a:rPr lang="de-DE" dirty="0"/>
              <a:t> 3, § 11 </a:t>
            </a:r>
            <a:r>
              <a:rPr lang="de-DE" dirty="0" err="1"/>
              <a:t>Abs</a:t>
            </a:r>
            <a:r>
              <a:rPr lang="de-DE" dirty="0"/>
              <a:t> 3) in geeigneter Form nachzuweisen.</a:t>
            </a:r>
          </a:p>
          <a:p>
            <a:pPr lvl="1"/>
            <a:endParaRPr lang="de-DE" dirty="0"/>
          </a:p>
          <a:p>
            <a:endParaRPr lang="de-DE" dirty="0"/>
          </a:p>
        </p:txBody>
      </p:sp>
      <p:sp>
        <p:nvSpPr>
          <p:cNvPr id="4" name="Textplatzhalter 3"/>
          <p:cNvSpPr>
            <a:spLocks noGrp="1"/>
          </p:cNvSpPr>
          <p:nvPr>
            <p:ph type="body" sz="quarter" idx="10"/>
          </p:nvPr>
        </p:nvSpPr>
        <p:spPr/>
        <p:txBody>
          <a:bodyPr/>
          <a:lstStyle/>
          <a:p>
            <a:r>
              <a:rPr lang="de-DE" dirty="0"/>
              <a:t>PSA-V</a:t>
            </a:r>
          </a:p>
        </p:txBody>
      </p:sp>
      <p:pic>
        <p:nvPicPr>
          <p:cNvPr id="9" name="Bildplatzhalter 8"/>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4903" r="4903"/>
          <a:stretch>
            <a:fillRect/>
          </a:stretch>
        </p:blipFill>
        <p:spPr/>
      </p:pic>
      <p:sp>
        <p:nvSpPr>
          <p:cNvPr id="6" name="Textplatzhalter 5"/>
          <p:cNvSpPr>
            <a:spLocks noGrp="1"/>
          </p:cNvSpPr>
          <p:nvPr>
            <p:ph type="body" sz="quarter" idx="12"/>
          </p:nvPr>
        </p:nvSpPr>
        <p:spPr/>
        <p:txBody>
          <a:bodyPr/>
          <a:lstStyle/>
          <a:p>
            <a:r>
              <a:rPr lang="de-DE" dirty="0"/>
              <a:t>© </a:t>
            </a:r>
            <a:r>
              <a:rPr lang="de-DE" dirty="0" err="1"/>
              <a:t>Fotolia</a:t>
            </a:r>
            <a:endParaRPr lang="de-DE" dirty="0"/>
          </a:p>
        </p:txBody>
      </p:sp>
    </p:spTree>
    <p:extLst>
      <p:ext uri="{BB962C8B-B14F-4D97-AF65-F5344CB8AC3E}">
        <p14:creationId xmlns:p14="http://schemas.microsoft.com/office/powerpoint/2010/main" val="2193247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PSA-V</a:t>
            </a:r>
          </a:p>
        </p:txBody>
      </p:sp>
      <p:sp>
        <p:nvSpPr>
          <p:cNvPr id="3" name="Inhaltsplatzhalter 2"/>
          <p:cNvSpPr>
            <a:spLocks noGrp="1"/>
          </p:cNvSpPr>
          <p:nvPr>
            <p:ph sz="half" idx="1"/>
          </p:nvPr>
        </p:nvSpPr>
        <p:spPr/>
        <p:txBody>
          <a:bodyPr/>
          <a:lstStyle/>
          <a:p>
            <a:r>
              <a:rPr lang="de-DE" dirty="0"/>
              <a:t>§ 4  Arbeitsplatzevaluierung</a:t>
            </a:r>
          </a:p>
          <a:p>
            <a:pPr lvl="1"/>
            <a:r>
              <a:rPr lang="de-DE" dirty="0"/>
              <a:t>(1) Arbeitgeber/innen haben bei der Ermittlung und Beurteilung (…) der Gefahren gemäß § 4 ASchG auch die Belastungen und sonstigen Einwirkungen, die den Einsatz von PSA erforderlich machen, zu berücksichtigen und gemäß § 5 ASchG zu dokumentieren. Besonders zu berücksichtigen sind:</a:t>
            </a:r>
          </a:p>
          <a:p>
            <a:pPr lvl="2"/>
            <a:r>
              <a:rPr lang="de-DE" dirty="0"/>
              <a:t>1. Art und Umfang der Gefahren, bei denen PSA erforderlich ist (2. Abschnitt),</a:t>
            </a:r>
          </a:p>
          <a:p>
            <a:pPr lvl="2"/>
            <a:r>
              <a:rPr lang="de-DE" dirty="0"/>
              <a:t>2. die (…) gegebenen Einsatz- und Umgebungsbedingungen,</a:t>
            </a:r>
          </a:p>
          <a:p>
            <a:pPr lvl="2"/>
            <a:r>
              <a:rPr lang="de-DE" dirty="0"/>
              <a:t>3. die für die Benutzung der PSA erforderliche Konstitution der Arbeitnehmer/innen.</a:t>
            </a:r>
          </a:p>
          <a:p>
            <a:pPr lvl="1"/>
            <a:r>
              <a:rPr lang="de-DE" dirty="0"/>
              <a:t>(2) Auf Baustellen und auswärtigen Arbeitsstellen beschäftigten Arbeitnehmer/innen ist ein Auszug (…) des Sicherheits- und Gesundheitsschutz-dokumentes (…) zur Verfügung zu stellen.</a:t>
            </a:r>
          </a:p>
          <a:p>
            <a:endParaRPr lang="de-DE" dirty="0"/>
          </a:p>
          <a:p>
            <a:pPr lvl="1"/>
            <a:endParaRPr lang="de-DE" dirty="0"/>
          </a:p>
          <a:p>
            <a:endParaRPr lang="de-DE" dirty="0"/>
          </a:p>
        </p:txBody>
      </p:sp>
      <p:sp>
        <p:nvSpPr>
          <p:cNvPr id="4" name="Textplatzhalter 3"/>
          <p:cNvSpPr>
            <a:spLocks noGrp="1"/>
          </p:cNvSpPr>
          <p:nvPr>
            <p:ph type="body" sz="quarter" idx="10"/>
          </p:nvPr>
        </p:nvSpPr>
        <p:spPr/>
        <p:txBody>
          <a:bodyPr/>
          <a:lstStyle/>
          <a:p>
            <a:r>
              <a:rPr lang="de-DE" dirty="0"/>
              <a:t>PSA-V</a:t>
            </a:r>
          </a:p>
        </p:txBody>
      </p:sp>
      <p:pic>
        <p:nvPicPr>
          <p:cNvPr id="8" name="Bildplatzhalter 7"/>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7897" r="7897"/>
          <a:stretch>
            <a:fillRect/>
          </a:stretch>
        </p:blipFill>
        <p:spPr/>
      </p:pic>
      <p:sp>
        <p:nvSpPr>
          <p:cNvPr id="6" name="Textplatzhalter 5"/>
          <p:cNvSpPr>
            <a:spLocks noGrp="1"/>
          </p:cNvSpPr>
          <p:nvPr>
            <p:ph type="body" sz="quarter" idx="12"/>
          </p:nvPr>
        </p:nvSpPr>
        <p:spPr/>
        <p:txBody>
          <a:bodyPr/>
          <a:lstStyle/>
          <a:p>
            <a:r>
              <a:rPr lang="de-DE" dirty="0"/>
              <a:t>© </a:t>
            </a:r>
            <a:r>
              <a:rPr lang="de-DE" dirty="0" err="1"/>
              <a:t>Fotolia</a:t>
            </a:r>
            <a:endParaRPr lang="de-DE" dirty="0"/>
          </a:p>
        </p:txBody>
      </p:sp>
    </p:spTree>
    <p:extLst>
      <p:ext uri="{BB962C8B-B14F-4D97-AF65-F5344CB8AC3E}">
        <p14:creationId xmlns:p14="http://schemas.microsoft.com/office/powerpoint/2010/main" val="982580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 5 Bewertung der persönlichen Schutzausrüstung</a:t>
            </a:r>
          </a:p>
          <a:p>
            <a:pPr lvl="1"/>
            <a:r>
              <a:rPr lang="de-DE" dirty="0"/>
              <a:t>(1) Die Bewertung nach § 70 </a:t>
            </a:r>
            <a:r>
              <a:rPr lang="de-DE" dirty="0" err="1"/>
              <a:t>Abs</a:t>
            </a:r>
            <a:r>
              <a:rPr lang="de-DE" dirty="0"/>
              <a:t> 5 und 6 ASchG hat auf der Grundlage der Ergebnisse des § 4 </a:t>
            </a:r>
            <a:r>
              <a:rPr lang="de-DE" dirty="0" err="1"/>
              <a:t>Abs</a:t>
            </a:r>
            <a:r>
              <a:rPr lang="de-DE" dirty="0"/>
              <a:t> 1 die spezifischen Benutzungsbedingungen der persönlichen Schutzausrüstung am Arbeitsplatz zu berücksichtigen, insbesondere</a:t>
            </a:r>
          </a:p>
          <a:p>
            <a:pPr lvl="2"/>
            <a:r>
              <a:rPr lang="de-DE" dirty="0"/>
              <a:t>1. die vorgesehene Verwendungs- und Einsatzdauer der Ausrüstung,</a:t>
            </a:r>
          </a:p>
          <a:p>
            <a:pPr lvl="2"/>
            <a:r>
              <a:rPr lang="de-DE" dirty="0"/>
              <a:t>2. Häufigkeit und Dauer der Exposition der Arbeitnehmer/innen gegenüber den Gefahren,</a:t>
            </a:r>
          </a:p>
          <a:p>
            <a:pPr lvl="2"/>
            <a:r>
              <a:rPr lang="de-DE" dirty="0"/>
              <a:t>3. Ausmaß und Art der Gefahr,</a:t>
            </a:r>
          </a:p>
          <a:p>
            <a:pPr lvl="2"/>
            <a:r>
              <a:rPr lang="de-DE" dirty="0"/>
              <a:t>4. die spezifischen Merkmale des Arbeitsplatzes jedes/jeder auf die persönliche Schutzausrüstung angewiesenen Arbeitnehmers/Arbeitnehmerin, am Arbeitsplatz gegebenen Bedingungen, der Arbeitsvorgänge und der Art der Tätigkeit,</a:t>
            </a:r>
          </a:p>
          <a:p>
            <a:pPr lvl="2"/>
            <a:r>
              <a:rPr lang="de-DE" dirty="0"/>
              <a:t>5. den Tragekomfort und die Leistungsmerkmale der persönlichen Schutzausrüstung.</a:t>
            </a:r>
          </a:p>
          <a:p>
            <a:pPr lvl="1"/>
            <a:r>
              <a:rPr lang="de-DE" dirty="0"/>
              <a:t>(2) Bei der Bewertung von Gefahren, die von der PSA selbst ausgeht, ist auch die Auswirkung des Tragens (…) zu berücksichtigen, erforderlichenfalls durch Beschränkung der Tragedauer mit Tätigkeitswechsel.</a:t>
            </a:r>
          </a:p>
          <a:p>
            <a:pPr lvl="1"/>
            <a:endParaRPr lang="de-DE" dirty="0"/>
          </a:p>
        </p:txBody>
      </p:sp>
      <p:sp>
        <p:nvSpPr>
          <p:cNvPr id="3" name="Textplatzhalter 2"/>
          <p:cNvSpPr>
            <a:spLocks noGrp="1"/>
          </p:cNvSpPr>
          <p:nvPr>
            <p:ph type="body" sz="quarter" idx="10"/>
          </p:nvPr>
        </p:nvSpPr>
        <p:spPr/>
        <p:txBody>
          <a:bodyPr/>
          <a:lstStyle/>
          <a:p>
            <a:r>
              <a:rPr lang="de-DE" dirty="0"/>
              <a:t>PSA-V</a:t>
            </a:r>
          </a:p>
        </p:txBody>
      </p:sp>
      <p:sp>
        <p:nvSpPr>
          <p:cNvPr id="5" name="Titel 4"/>
          <p:cNvSpPr>
            <a:spLocks noGrp="1"/>
          </p:cNvSpPr>
          <p:nvPr>
            <p:ph type="title"/>
          </p:nvPr>
        </p:nvSpPr>
        <p:spPr/>
        <p:txBody>
          <a:bodyPr/>
          <a:lstStyle/>
          <a:p>
            <a:r>
              <a:rPr lang="de-DE" dirty="0"/>
              <a:t>Persönliche Schutzausrüstung – PSA-V</a:t>
            </a:r>
          </a:p>
        </p:txBody>
      </p:sp>
    </p:spTree>
    <p:extLst>
      <p:ext uri="{BB962C8B-B14F-4D97-AF65-F5344CB8AC3E}">
        <p14:creationId xmlns:p14="http://schemas.microsoft.com/office/powerpoint/2010/main" val="1019779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PSA-V</a:t>
            </a:r>
          </a:p>
        </p:txBody>
      </p:sp>
      <p:sp>
        <p:nvSpPr>
          <p:cNvPr id="3" name="Inhaltsplatzhalter 2"/>
          <p:cNvSpPr>
            <a:spLocks noGrp="1"/>
          </p:cNvSpPr>
          <p:nvPr>
            <p:ph sz="half" idx="1"/>
          </p:nvPr>
        </p:nvSpPr>
        <p:spPr/>
        <p:txBody>
          <a:bodyPr/>
          <a:lstStyle/>
          <a:p>
            <a:r>
              <a:rPr lang="de-DE" dirty="0"/>
              <a:t>§ 5 Bewertung der persönlichen Schutzausrüstung</a:t>
            </a:r>
          </a:p>
          <a:p>
            <a:pPr lvl="1"/>
            <a:r>
              <a:rPr lang="de-DE" dirty="0"/>
              <a:t>(3) Bei der Bewertung ist festzustellen, ob die Unterschreitung des Grenzwertes oder Expositionsgrenzwertes, sofern ein solcher festgelegt ist, durch Verwendung der PSA gewährleistet ist.</a:t>
            </a:r>
          </a:p>
          <a:p>
            <a:pPr lvl="1"/>
            <a:r>
              <a:rPr lang="de-DE" dirty="0"/>
              <a:t>(4) Bei der Bewertung ist festzulegen, ob kürzere Intervalle für die wiederkehrenden Unterweisungen erforderlich sind und ob die Unterweisung durch Schulungen und erforderlichenfalls durch praktische Übungen zu erfolgen hat.</a:t>
            </a:r>
          </a:p>
          <a:p>
            <a:pPr lvl="1"/>
            <a:endParaRPr lang="de-DE" dirty="0"/>
          </a:p>
          <a:p>
            <a:endParaRPr lang="de-DE" dirty="0"/>
          </a:p>
        </p:txBody>
      </p:sp>
      <p:sp>
        <p:nvSpPr>
          <p:cNvPr id="4" name="Textplatzhalter 3"/>
          <p:cNvSpPr>
            <a:spLocks noGrp="1"/>
          </p:cNvSpPr>
          <p:nvPr>
            <p:ph type="body" sz="quarter" idx="10"/>
          </p:nvPr>
        </p:nvSpPr>
        <p:spPr/>
        <p:txBody>
          <a:bodyPr/>
          <a:lstStyle/>
          <a:p>
            <a:r>
              <a:rPr lang="de-DE" dirty="0"/>
              <a:t>PSA-V</a:t>
            </a:r>
          </a:p>
        </p:txBody>
      </p:sp>
      <p:pic>
        <p:nvPicPr>
          <p:cNvPr id="8" name="Bildplatzhalter 7"/>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6" b="26"/>
          <a:stretch>
            <a:fillRect/>
          </a:stretch>
        </p:blipFill>
        <p:spPr/>
      </p:pic>
      <p:sp>
        <p:nvSpPr>
          <p:cNvPr id="6" name="Textplatzhalter 5"/>
          <p:cNvSpPr>
            <a:spLocks noGrp="1"/>
          </p:cNvSpPr>
          <p:nvPr>
            <p:ph type="body" sz="quarter" idx="12"/>
          </p:nvPr>
        </p:nvSpPr>
        <p:spPr/>
        <p:txBody>
          <a:bodyPr/>
          <a:lstStyle/>
          <a:p>
            <a:r>
              <a:rPr lang="de-DE" dirty="0"/>
              <a:t>© </a:t>
            </a:r>
            <a:r>
              <a:rPr lang="de-DE" dirty="0" err="1"/>
              <a:t>Fotolia</a:t>
            </a:r>
            <a:endParaRPr lang="de-DE" dirty="0"/>
          </a:p>
        </p:txBody>
      </p:sp>
    </p:spTree>
    <p:extLst>
      <p:ext uri="{BB962C8B-B14F-4D97-AF65-F5344CB8AC3E}">
        <p14:creationId xmlns:p14="http://schemas.microsoft.com/office/powerpoint/2010/main" val="204581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 6 Auswahl der persönlichen Schutzausrüstung</a:t>
            </a:r>
          </a:p>
          <a:p>
            <a:pPr lvl="1"/>
            <a:r>
              <a:rPr lang="de-DE" dirty="0"/>
              <a:t>(1) Die persönliche Schutzausrüstung muss auf der Grundlage der Ergebnisse des § 4 </a:t>
            </a:r>
            <a:r>
              <a:rPr lang="de-DE" dirty="0" err="1"/>
              <a:t>Abs</a:t>
            </a:r>
            <a:r>
              <a:rPr lang="de-DE" dirty="0"/>
              <a:t> 1 und § 5 so ausgewählt werden, dass eine Beeinträchtigung (…) oder eine Behinderung (…) so gering wie möglich gehalten wird.</a:t>
            </a:r>
          </a:p>
          <a:p>
            <a:pPr lvl="1"/>
            <a:r>
              <a:rPr lang="de-DE" dirty="0"/>
              <a:t>(2) Arbeitgeber/innen dürfen nur solche PSA zur Verfügung stellen, die (…)  als insgesamt geeignet festgelegt wurde. Die Auswahl der PSA hat (…) in Abstimmung mit den jeweiligen Arbeitsbedingungen und (…) erforderlicher anderer PSA oder Arbeitskleidung zu erfolgen.</a:t>
            </a:r>
          </a:p>
          <a:p>
            <a:pPr lvl="1"/>
            <a:r>
              <a:rPr lang="de-DE" dirty="0"/>
              <a:t>(3) Verfügt der/die Arbeitgeber/in über Erkenntnisse, (…), dass eine PSA den (…) Sicherheits- und Gesundheitsanforderungen trotz Kennzeichnung nicht entspricht, sind unverzüglich die Ermittlung und Beurteilung der Gefahren und die Bewertung der PSA zu überprüfen. Ergibt diese Überprüfung eine Gefahr (…), haben die Arbeitgeber/innen geeignete Maßnahmen zum Schutz (…) der Arbeitnehmer/innen zu ergreifen. Erforderlichenfalls ist die Tätigkeit zu beenden und diese PSA von der weiteren Benutzung auszuschließen.</a:t>
            </a:r>
          </a:p>
          <a:p>
            <a:pPr lvl="1"/>
            <a:endParaRPr lang="de-DE" dirty="0"/>
          </a:p>
        </p:txBody>
      </p:sp>
      <p:sp>
        <p:nvSpPr>
          <p:cNvPr id="3" name="Textplatzhalter 2"/>
          <p:cNvSpPr>
            <a:spLocks noGrp="1"/>
          </p:cNvSpPr>
          <p:nvPr>
            <p:ph type="body" sz="quarter" idx="10"/>
          </p:nvPr>
        </p:nvSpPr>
        <p:spPr/>
        <p:txBody>
          <a:bodyPr/>
          <a:lstStyle/>
          <a:p>
            <a:r>
              <a:rPr lang="de-DE" dirty="0"/>
              <a:t>PSA-V</a:t>
            </a:r>
          </a:p>
        </p:txBody>
      </p:sp>
      <p:sp>
        <p:nvSpPr>
          <p:cNvPr id="5" name="Titel 4"/>
          <p:cNvSpPr>
            <a:spLocks noGrp="1"/>
          </p:cNvSpPr>
          <p:nvPr>
            <p:ph type="title"/>
          </p:nvPr>
        </p:nvSpPr>
        <p:spPr/>
        <p:txBody>
          <a:bodyPr/>
          <a:lstStyle/>
          <a:p>
            <a:r>
              <a:rPr lang="de-DE" dirty="0"/>
              <a:t>Persönliche Schutzausrüstung – PSA-V</a:t>
            </a:r>
          </a:p>
        </p:txBody>
      </p:sp>
    </p:spTree>
    <p:extLst>
      <p:ext uri="{BB962C8B-B14F-4D97-AF65-F5344CB8AC3E}">
        <p14:creationId xmlns:p14="http://schemas.microsoft.com/office/powerpoint/2010/main" val="3227379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 6 Auswahl der persönlichen Schutzausrüstung</a:t>
            </a:r>
          </a:p>
          <a:p>
            <a:pPr lvl="1"/>
            <a:r>
              <a:rPr lang="de-DE" dirty="0"/>
              <a:t>(4) Erkenntnisse im Sinn des </a:t>
            </a:r>
            <a:r>
              <a:rPr lang="de-DE" dirty="0" err="1"/>
              <a:t>Abs</a:t>
            </a:r>
            <a:r>
              <a:rPr lang="de-DE" dirty="0"/>
              <a:t> 3 werden erlangt auf Grund</a:t>
            </a:r>
          </a:p>
          <a:p>
            <a:pPr lvl="2"/>
            <a:r>
              <a:rPr lang="de-DE" dirty="0"/>
              <a:t>eines Unfalles oder eines </a:t>
            </a:r>
            <a:r>
              <a:rPr lang="de-DE" dirty="0" err="1"/>
              <a:t>Beinaheunfalles</a:t>
            </a:r>
            <a:r>
              <a:rPr lang="de-DE" dirty="0"/>
              <a:t>,</a:t>
            </a:r>
          </a:p>
          <a:p>
            <a:pPr lvl="2"/>
            <a:r>
              <a:rPr lang="de-DE" dirty="0"/>
              <a:t>eines Verdachts auf Berufskrankheit,</a:t>
            </a:r>
          </a:p>
          <a:p>
            <a:pPr lvl="2"/>
            <a:r>
              <a:rPr lang="de-DE" dirty="0"/>
              <a:t>einer arbeitsbedingten Erkrankung oder auf Grund von Informationen von Hersteller/innen,</a:t>
            </a:r>
          </a:p>
          <a:p>
            <a:pPr lvl="2"/>
            <a:r>
              <a:rPr lang="de-DE" dirty="0"/>
              <a:t>Sicherheitsfachkräften, Arbeitsmediziner/innen, Arbeitnehmer/innen,</a:t>
            </a:r>
          </a:p>
          <a:p>
            <a:pPr lvl="2"/>
            <a:r>
              <a:rPr lang="de-DE" dirty="0"/>
              <a:t>Prüfer/innen, Unfallversicherungsträgern, Behörden oder sonstigen Personen und Einrichtungen.</a:t>
            </a:r>
          </a:p>
          <a:p>
            <a:pPr lvl="1"/>
            <a:r>
              <a:rPr lang="de-DE" dirty="0"/>
              <a:t>(5) Beim Einsatz mehrerer persönlicher Schutzausrüstungen (§ 70 </a:t>
            </a:r>
            <a:r>
              <a:rPr lang="de-DE" dirty="0" err="1"/>
              <a:t>Abs</a:t>
            </a:r>
            <a:r>
              <a:rPr lang="de-DE" dirty="0"/>
              <a:t> 4 </a:t>
            </a:r>
            <a:r>
              <a:rPr lang="de-DE" dirty="0" err="1"/>
              <a:t>ASchG</a:t>
            </a:r>
            <a:r>
              <a:rPr lang="de-DE" dirty="0"/>
              <a:t>) müssen diese Ausrüstungen aufeinander abgestimmt und muss ihre Schutzwirkung gegen die verschiedenen Gefahren sicher gewährleistet sein.</a:t>
            </a:r>
          </a:p>
          <a:p>
            <a:pPr lvl="1"/>
            <a:r>
              <a:rPr lang="de-DE" dirty="0"/>
              <a:t>(6) Bei Gefahren infolge Überschreitung von Grenzwerten gefährlicher Arbeitsstoffe oder von Expositionsgrenzwerten bei physikalischen Einwirkungen muss die Schutzwirkung von Ausrüstungen jedenfalls gegenüber jenem Arbeitsstoff oder jener physikalischen Einwirkung, dessen/deren Grenzwert überschritten ist, sicher gewährleistet sein.</a:t>
            </a:r>
          </a:p>
          <a:p>
            <a:pPr lvl="1"/>
            <a:endParaRPr lang="de-DE" dirty="0"/>
          </a:p>
          <a:p>
            <a:pPr lvl="1"/>
            <a:endParaRPr lang="de-DE" dirty="0"/>
          </a:p>
        </p:txBody>
      </p:sp>
      <p:sp>
        <p:nvSpPr>
          <p:cNvPr id="3" name="Textplatzhalter 2"/>
          <p:cNvSpPr>
            <a:spLocks noGrp="1"/>
          </p:cNvSpPr>
          <p:nvPr>
            <p:ph type="body" sz="quarter" idx="10"/>
          </p:nvPr>
        </p:nvSpPr>
        <p:spPr/>
        <p:txBody>
          <a:bodyPr/>
          <a:lstStyle/>
          <a:p>
            <a:r>
              <a:rPr lang="de-DE" dirty="0"/>
              <a:t>PSA-V</a:t>
            </a:r>
          </a:p>
        </p:txBody>
      </p:sp>
      <p:sp>
        <p:nvSpPr>
          <p:cNvPr id="5" name="Titel 4"/>
          <p:cNvSpPr>
            <a:spLocks noGrp="1"/>
          </p:cNvSpPr>
          <p:nvPr>
            <p:ph type="title"/>
          </p:nvPr>
        </p:nvSpPr>
        <p:spPr/>
        <p:txBody>
          <a:bodyPr/>
          <a:lstStyle/>
          <a:p>
            <a:r>
              <a:rPr lang="de-DE" dirty="0"/>
              <a:t>Persönliche Schutzausrüstung – PSA-V</a:t>
            </a:r>
          </a:p>
        </p:txBody>
      </p:sp>
    </p:spTree>
    <p:extLst>
      <p:ext uri="{BB962C8B-B14F-4D97-AF65-F5344CB8AC3E}">
        <p14:creationId xmlns:p14="http://schemas.microsoft.com/office/powerpoint/2010/main" val="3606264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 6 Auswahl der persönlichen Schutzausrüstung</a:t>
            </a:r>
          </a:p>
          <a:p>
            <a:pPr lvl="1"/>
            <a:r>
              <a:rPr lang="de-DE" dirty="0"/>
              <a:t>(7) Bei der Verwendung von PSA mit widersprechenden Anforderungen, muss die Ausrüstung gegen (…) das höchste Risiko schützen. (…) Gegen das verbleibende Restrisiko ist die bestmögliche PSA zur Verfügung zu stellen. Gefahrenmomente, die dabei nicht vollständig ausgeschaltet werden können, sind zu verringern, indem das verbleibende Risiko neu evaluiert wird. Dabei ist eine Verbesserung des Schutzes und der Arbeitsbedingungen durch vorläufige Maßnahmen anzustreben. Den Arbeitnehmer/innen sind geeignete Anweisungen zum Schutz gegen vorläufig weiterbestehende Gefahrenmomente zu erteilen (§ 7 Z 9 ASchG).</a:t>
            </a:r>
          </a:p>
          <a:p>
            <a:pPr lvl="1"/>
            <a:r>
              <a:rPr lang="de-DE" dirty="0"/>
              <a:t>(8) </a:t>
            </a:r>
            <a:r>
              <a:rPr lang="de-DE" dirty="0" err="1"/>
              <a:t>Abs</a:t>
            </a:r>
            <a:r>
              <a:rPr lang="de-DE" dirty="0"/>
              <a:t> 5 bis 7 gilt auch bei Verwendung nur einer persönlichen Schutzausrüstung bei Vorliegen verschiedener Gefahren.</a:t>
            </a:r>
          </a:p>
          <a:p>
            <a:pPr lvl="1"/>
            <a:r>
              <a:rPr lang="de-DE" dirty="0"/>
              <a:t>(9) An der Auswahl (…) sind jene Arbeitnehmer/innen, die persönliche Schutzausrüstung verwenden müssen, (…) zu beteiligen. Nach Möglichkeit sind vor der Auswahl (…) Trageversuche mit den Sicherheitsvertrauenspersonen durchzuführen.</a:t>
            </a:r>
          </a:p>
          <a:p>
            <a:pPr lvl="1"/>
            <a:endParaRPr lang="de-DE" dirty="0"/>
          </a:p>
          <a:p>
            <a:endParaRPr lang="de-DE" dirty="0"/>
          </a:p>
        </p:txBody>
      </p:sp>
      <p:sp>
        <p:nvSpPr>
          <p:cNvPr id="3" name="Textplatzhalter 2"/>
          <p:cNvSpPr>
            <a:spLocks noGrp="1"/>
          </p:cNvSpPr>
          <p:nvPr>
            <p:ph type="body" sz="quarter" idx="10"/>
          </p:nvPr>
        </p:nvSpPr>
        <p:spPr/>
        <p:txBody>
          <a:bodyPr/>
          <a:lstStyle/>
          <a:p>
            <a:r>
              <a:rPr lang="de-DE" dirty="0"/>
              <a:t>PSA-V</a:t>
            </a:r>
          </a:p>
        </p:txBody>
      </p:sp>
      <p:sp>
        <p:nvSpPr>
          <p:cNvPr id="5" name="Titel 4"/>
          <p:cNvSpPr>
            <a:spLocks noGrp="1"/>
          </p:cNvSpPr>
          <p:nvPr>
            <p:ph type="title"/>
          </p:nvPr>
        </p:nvSpPr>
        <p:spPr/>
        <p:txBody>
          <a:bodyPr/>
          <a:lstStyle/>
          <a:p>
            <a:r>
              <a:rPr lang="de-DE" dirty="0"/>
              <a:t>Persönliche Schutzausrüstung – PSA-V</a:t>
            </a:r>
          </a:p>
        </p:txBody>
      </p:sp>
    </p:spTree>
    <p:extLst>
      <p:ext uri="{BB962C8B-B14F-4D97-AF65-F5344CB8AC3E}">
        <p14:creationId xmlns:p14="http://schemas.microsoft.com/office/powerpoint/2010/main" val="2652908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PSA-V</a:t>
            </a:r>
          </a:p>
        </p:txBody>
      </p:sp>
      <p:sp>
        <p:nvSpPr>
          <p:cNvPr id="3" name="Inhaltsplatzhalter 2"/>
          <p:cNvSpPr>
            <a:spLocks noGrp="1"/>
          </p:cNvSpPr>
          <p:nvPr>
            <p:ph sz="half" idx="1"/>
          </p:nvPr>
        </p:nvSpPr>
        <p:spPr/>
        <p:txBody>
          <a:bodyPr/>
          <a:lstStyle/>
          <a:p>
            <a:r>
              <a:rPr lang="de-DE" dirty="0"/>
              <a:t>§ 7 Information und Unterweisung</a:t>
            </a:r>
          </a:p>
          <a:p>
            <a:pPr lvl="1"/>
            <a:r>
              <a:rPr lang="de-DE" dirty="0"/>
              <a:t>(1) (…) Arbeitnehmer/innen, die persönliche Schutzausrüstung verwenden müssen, vor der erstmaligen Verwendung und danach, so nicht (…) anderes bestimmt, (…) mindestens einmal jährlich nachweislich über die persönliche Schutzausrüstung informiert und unterweisen werden. Die Unterweisung hat durch Schulungen und erforderlichenfalls praktische Übungen zu erfolgen, wenn dies im 2. Abschnitt vorgesehen ist oder gemäß § 5 </a:t>
            </a:r>
            <a:r>
              <a:rPr lang="de-DE" dirty="0" err="1"/>
              <a:t>Abs</a:t>
            </a:r>
            <a:r>
              <a:rPr lang="de-DE" dirty="0"/>
              <a:t> 4 bei der Bewertung festgelegt wurde.</a:t>
            </a:r>
          </a:p>
        </p:txBody>
      </p:sp>
      <p:sp>
        <p:nvSpPr>
          <p:cNvPr id="4" name="Textplatzhalter 3"/>
          <p:cNvSpPr>
            <a:spLocks noGrp="1"/>
          </p:cNvSpPr>
          <p:nvPr>
            <p:ph type="body" sz="quarter" idx="10"/>
          </p:nvPr>
        </p:nvSpPr>
        <p:spPr/>
        <p:txBody>
          <a:bodyPr/>
          <a:lstStyle/>
          <a:p>
            <a:r>
              <a:rPr lang="de-DE" dirty="0"/>
              <a:t>PSA-V</a:t>
            </a:r>
          </a:p>
        </p:txBody>
      </p:sp>
      <p:pic>
        <p:nvPicPr>
          <p:cNvPr id="8" name="Bildplatzhalter 7"/>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17708" r="17708"/>
          <a:stretch>
            <a:fillRect/>
          </a:stretch>
        </p:blipFill>
        <p:spPr/>
      </p:pic>
      <p:sp>
        <p:nvSpPr>
          <p:cNvPr id="6" name="Textplatzhalter 5"/>
          <p:cNvSpPr>
            <a:spLocks noGrp="1"/>
          </p:cNvSpPr>
          <p:nvPr>
            <p:ph type="body" sz="quarter" idx="12"/>
          </p:nvPr>
        </p:nvSpPr>
        <p:spPr/>
        <p:txBody>
          <a:bodyPr/>
          <a:lstStyle/>
          <a:p>
            <a:r>
              <a:rPr lang="de-DE" dirty="0"/>
              <a:t>www.pixabay.com</a:t>
            </a:r>
          </a:p>
        </p:txBody>
      </p:sp>
    </p:spTree>
    <p:extLst>
      <p:ext uri="{BB962C8B-B14F-4D97-AF65-F5344CB8AC3E}">
        <p14:creationId xmlns:p14="http://schemas.microsoft.com/office/powerpoint/2010/main" val="323267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r>
              <a:rPr lang="de-DE" dirty="0"/>
              <a:t>Arbeitgeber/innen haben für die </a:t>
            </a:r>
            <a:r>
              <a:rPr lang="de-DE" dirty="0">
                <a:solidFill>
                  <a:srgbClr val="FF0000"/>
                </a:solidFill>
              </a:rPr>
              <a:t>Sicherheit und Gesundheit </a:t>
            </a:r>
            <a:r>
              <a:rPr lang="de-DE" dirty="0"/>
              <a:t>der ArbeitnehmerInnen zu sorgen (</a:t>
            </a:r>
            <a:r>
              <a:rPr lang="de-DE" dirty="0" err="1"/>
              <a:t>vgl</a:t>
            </a:r>
            <a:r>
              <a:rPr lang="de-DE" dirty="0"/>
              <a:t> § 3 ff </a:t>
            </a:r>
            <a:r>
              <a:rPr lang="de-DE" dirty="0" err="1"/>
              <a:t>ASchG</a:t>
            </a:r>
            <a:r>
              <a:rPr lang="de-DE" dirty="0"/>
              <a:t>).</a:t>
            </a:r>
          </a:p>
          <a:p>
            <a:r>
              <a:rPr lang="de-DE" dirty="0"/>
              <a:t>Arbeitgeber/innen haben die nötigen </a:t>
            </a:r>
            <a:r>
              <a:rPr lang="de-DE" dirty="0">
                <a:solidFill>
                  <a:srgbClr val="FF0000"/>
                </a:solidFill>
              </a:rPr>
              <a:t>Unterweisungen, Informationen und Mittel</a:t>
            </a:r>
            <a:r>
              <a:rPr lang="de-DE" dirty="0"/>
              <a:t> zur Verfügung zu stellen, die ein sicheres Arbeiten ermöglichen (</a:t>
            </a:r>
            <a:r>
              <a:rPr lang="de-DE" dirty="0" err="1"/>
              <a:t>vgl</a:t>
            </a:r>
            <a:r>
              <a:rPr lang="de-DE" dirty="0"/>
              <a:t> § 14 ASchG, § 3 PSA-V).</a:t>
            </a:r>
          </a:p>
          <a:p>
            <a:endParaRPr lang="de-DE" dirty="0"/>
          </a:p>
        </p:txBody>
      </p:sp>
      <p:sp>
        <p:nvSpPr>
          <p:cNvPr id="3" name="Inhaltsplatzhalter 2"/>
          <p:cNvSpPr>
            <a:spLocks noGrp="1"/>
          </p:cNvSpPr>
          <p:nvPr>
            <p:ph sz="half" idx="2"/>
          </p:nvPr>
        </p:nvSpPr>
        <p:spPr/>
        <p:txBody>
          <a:bodyPr/>
          <a:lstStyle/>
          <a:p>
            <a:r>
              <a:rPr lang="de-DE" dirty="0"/>
              <a:t>Persönliche Schutzausrüstung (PSA) ist jede Ausrüstung, die dazu bestimmt ist, von den </a:t>
            </a:r>
            <a:r>
              <a:rPr lang="de-DE" dirty="0" err="1"/>
              <a:t>ArbeitnehmerInnen</a:t>
            </a:r>
            <a:r>
              <a:rPr lang="de-DE" dirty="0"/>
              <a:t> benutzt oder getragen zu werden, um sich gegen eine Gefahr für ihre Sicherheit oder Gesundheit bei der Arbeit zu schützen, sowie jede mit demselben Ziel verwendete Zusatzausrüstung.</a:t>
            </a:r>
          </a:p>
          <a:p>
            <a:endParaRPr lang="de-DE" dirty="0"/>
          </a:p>
        </p:txBody>
      </p:sp>
      <p:sp>
        <p:nvSpPr>
          <p:cNvPr id="4" name="Textplatzhalter 3"/>
          <p:cNvSpPr>
            <a:spLocks noGrp="1"/>
          </p:cNvSpPr>
          <p:nvPr>
            <p:ph type="body" sz="quarter" idx="10"/>
          </p:nvPr>
        </p:nvSpPr>
        <p:spPr/>
        <p:txBody>
          <a:bodyPr/>
          <a:lstStyle/>
          <a:p>
            <a:r>
              <a:rPr lang="de-DE" dirty="0"/>
              <a:t>PSA-V</a:t>
            </a:r>
            <a:br>
              <a:rPr lang="de-DE" dirty="0"/>
            </a:br>
            <a:r>
              <a:rPr lang="de-DE" dirty="0"/>
              <a:t>ASchG</a:t>
            </a:r>
          </a:p>
        </p:txBody>
      </p:sp>
      <p:sp>
        <p:nvSpPr>
          <p:cNvPr id="6" name="Titel 5"/>
          <p:cNvSpPr>
            <a:spLocks noGrp="1"/>
          </p:cNvSpPr>
          <p:nvPr>
            <p:ph type="title"/>
          </p:nvPr>
        </p:nvSpPr>
        <p:spPr/>
        <p:txBody>
          <a:bodyPr/>
          <a:lstStyle/>
          <a:p>
            <a:r>
              <a:rPr lang="de-DE" dirty="0"/>
              <a:t>Persönliche Schutzausrüstung – Allgemein</a:t>
            </a:r>
          </a:p>
        </p:txBody>
      </p:sp>
    </p:spTree>
    <p:extLst>
      <p:ext uri="{BB962C8B-B14F-4D97-AF65-F5344CB8AC3E}">
        <p14:creationId xmlns:p14="http://schemas.microsoft.com/office/powerpoint/2010/main" val="4111631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 7 Information und Unterweisung</a:t>
            </a:r>
          </a:p>
          <a:p>
            <a:pPr lvl="1"/>
            <a:r>
              <a:rPr lang="de-DE" dirty="0"/>
              <a:t>(2) Die Information (…) hat vor der erstmaligen Verwendung zumindest zu umfassen:</a:t>
            </a:r>
          </a:p>
          <a:p>
            <a:pPr lvl="2"/>
            <a:r>
              <a:rPr lang="de-DE" dirty="0"/>
              <a:t>1. Gegen welche Gefahren die PSA (bei zweckentsprechender Verwendung) schützt</a:t>
            </a:r>
          </a:p>
          <a:p>
            <a:pPr lvl="2"/>
            <a:r>
              <a:rPr lang="de-DE" dirty="0"/>
              <a:t>2. die Ergebnisse der Gefährdungsermittlung und die festgelegten Gefahrenverhütungsmaßnahmen,</a:t>
            </a:r>
          </a:p>
          <a:p>
            <a:pPr lvl="2"/>
            <a:r>
              <a:rPr lang="de-DE" dirty="0"/>
              <a:t>3. die Bewertung und Auswahl der PSA,</a:t>
            </a:r>
          </a:p>
          <a:p>
            <a:pPr lvl="2"/>
            <a:r>
              <a:rPr lang="de-DE" dirty="0"/>
              <a:t>4. die Sicherheits- und Gesundheitsgefahren bei Nichtverwendung der PSA,</a:t>
            </a:r>
          </a:p>
          <a:p>
            <a:pPr lvl="2"/>
            <a:r>
              <a:rPr lang="de-DE" dirty="0"/>
              <a:t>5. die Sicherheits- und Gesundheitsgefahren bei allenfalls weiterbestehenden Restrisiken.</a:t>
            </a:r>
            <a:br>
              <a:rPr lang="de-DE" dirty="0"/>
            </a:br>
            <a:r>
              <a:rPr lang="de-DE" dirty="0"/>
              <a:t>Die wiederkehrende Information muss zumindest die Inhalte der Ziffern 1, 4 und 5 umfassen.</a:t>
            </a:r>
          </a:p>
          <a:p>
            <a:pPr lvl="1"/>
            <a:r>
              <a:rPr lang="de-DE" dirty="0"/>
              <a:t>(3) Erforderlichenfalls sind auch Arbeitnehmer/innen in die Information einzubeziehen, die in unmittelbarer Nähe von Bereichen tätig sind, (...) oder diese durchqueren müssen.</a:t>
            </a:r>
          </a:p>
          <a:p>
            <a:pPr lvl="1"/>
            <a:endParaRPr lang="de-DE" dirty="0"/>
          </a:p>
        </p:txBody>
      </p:sp>
      <p:sp>
        <p:nvSpPr>
          <p:cNvPr id="3" name="Textplatzhalter 2"/>
          <p:cNvSpPr>
            <a:spLocks noGrp="1"/>
          </p:cNvSpPr>
          <p:nvPr>
            <p:ph type="body" sz="quarter" idx="10"/>
          </p:nvPr>
        </p:nvSpPr>
        <p:spPr/>
        <p:txBody>
          <a:bodyPr/>
          <a:lstStyle/>
          <a:p>
            <a:r>
              <a:rPr lang="de-DE" dirty="0"/>
              <a:t>PSA-V</a:t>
            </a:r>
          </a:p>
        </p:txBody>
      </p:sp>
      <p:sp>
        <p:nvSpPr>
          <p:cNvPr id="5" name="Titel 4"/>
          <p:cNvSpPr>
            <a:spLocks noGrp="1"/>
          </p:cNvSpPr>
          <p:nvPr>
            <p:ph type="title"/>
          </p:nvPr>
        </p:nvSpPr>
        <p:spPr/>
        <p:txBody>
          <a:bodyPr/>
          <a:lstStyle/>
          <a:p>
            <a:r>
              <a:rPr lang="de-DE" dirty="0"/>
              <a:t>Persönliche Schutzausrüstung – PSA-V</a:t>
            </a:r>
          </a:p>
        </p:txBody>
      </p:sp>
    </p:spTree>
    <p:extLst>
      <p:ext uri="{BB962C8B-B14F-4D97-AF65-F5344CB8AC3E}">
        <p14:creationId xmlns:p14="http://schemas.microsoft.com/office/powerpoint/2010/main" val="2920101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PSA-V</a:t>
            </a:r>
          </a:p>
        </p:txBody>
      </p:sp>
      <p:sp>
        <p:nvSpPr>
          <p:cNvPr id="3" name="Inhaltsplatzhalter 2"/>
          <p:cNvSpPr>
            <a:spLocks noGrp="1"/>
          </p:cNvSpPr>
          <p:nvPr>
            <p:ph sz="half" idx="1"/>
          </p:nvPr>
        </p:nvSpPr>
        <p:spPr/>
        <p:txBody>
          <a:bodyPr/>
          <a:lstStyle/>
          <a:p>
            <a:r>
              <a:rPr lang="de-DE" dirty="0"/>
              <a:t>§ 7 Information und Unterweisung</a:t>
            </a:r>
          </a:p>
          <a:p>
            <a:pPr lvl="1"/>
            <a:r>
              <a:rPr lang="de-DE" dirty="0"/>
              <a:t>(4) Die Unterweisung gemäß </a:t>
            </a:r>
            <a:r>
              <a:rPr lang="de-DE" dirty="0" err="1"/>
              <a:t>Abs</a:t>
            </a:r>
            <a:r>
              <a:rPr lang="de-DE" dirty="0"/>
              <a:t> 1 hat zumindest zu umfassen:</a:t>
            </a:r>
          </a:p>
          <a:p>
            <a:pPr lvl="2"/>
            <a:r>
              <a:rPr lang="de-DE" dirty="0"/>
              <a:t>1. Die bestimmungsgemäße Benutzung (…),</a:t>
            </a:r>
          </a:p>
          <a:p>
            <a:pPr lvl="2"/>
            <a:r>
              <a:rPr lang="de-DE" dirty="0"/>
              <a:t>2. die ordnungsgemäße Lagerung vor der ersten Verwendung,</a:t>
            </a:r>
          </a:p>
          <a:p>
            <a:pPr lvl="2"/>
            <a:r>
              <a:rPr lang="de-DE" dirty="0"/>
              <a:t>3. die ordnungsgemäße Aufbewahrung und Aufbewahrungsplätze zwischen den einzelnen Verwendungen,</a:t>
            </a:r>
          </a:p>
          <a:p>
            <a:pPr lvl="2"/>
            <a:r>
              <a:rPr lang="de-DE" dirty="0"/>
              <a:t>4. die Reinigung und Pflege,</a:t>
            </a:r>
          </a:p>
          <a:p>
            <a:pPr lvl="2"/>
            <a:r>
              <a:rPr lang="de-DE" dirty="0"/>
              <a:t>5. die sachgerechte Entsorgung,</a:t>
            </a:r>
          </a:p>
          <a:p>
            <a:pPr lvl="2"/>
            <a:r>
              <a:rPr lang="de-DE" dirty="0"/>
              <a:t>6. das Erkennen von (…) Beschädigungen und Mängeln (Sichtprüfung vor der Verwendung),</a:t>
            </a:r>
          </a:p>
          <a:p>
            <a:pPr lvl="2"/>
            <a:r>
              <a:rPr lang="de-DE" dirty="0"/>
              <a:t>7. Verhaltens- und Verfahrensregeln bei festgestellten Beschädigungen und Mängeln,</a:t>
            </a:r>
          </a:p>
          <a:p>
            <a:pPr lvl="2"/>
            <a:r>
              <a:rPr lang="de-DE" dirty="0"/>
              <a:t>8. alle sonstigen Maßnahmen, die (…) bei Benutzung von PSA (…) zu treffen sind.</a:t>
            </a:r>
          </a:p>
          <a:p>
            <a:endParaRPr lang="de-DE" dirty="0"/>
          </a:p>
        </p:txBody>
      </p:sp>
      <p:sp>
        <p:nvSpPr>
          <p:cNvPr id="4" name="Textplatzhalter 3"/>
          <p:cNvSpPr>
            <a:spLocks noGrp="1"/>
          </p:cNvSpPr>
          <p:nvPr>
            <p:ph type="body" sz="quarter" idx="10"/>
          </p:nvPr>
        </p:nvSpPr>
        <p:spPr/>
        <p:txBody>
          <a:bodyPr/>
          <a:lstStyle/>
          <a:p>
            <a:r>
              <a:rPr lang="de-DE" dirty="0"/>
              <a:t>PSA-V</a:t>
            </a:r>
          </a:p>
        </p:txBody>
      </p:sp>
      <p:pic>
        <p:nvPicPr>
          <p:cNvPr id="8" name="Bildplatzhalter 7"/>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9469" r="9469"/>
          <a:stretch>
            <a:fillRect/>
          </a:stretch>
        </p:blipFill>
        <p:spPr/>
      </p:pic>
      <p:sp>
        <p:nvSpPr>
          <p:cNvPr id="6" name="Textplatzhalter 5"/>
          <p:cNvSpPr>
            <a:spLocks noGrp="1"/>
          </p:cNvSpPr>
          <p:nvPr>
            <p:ph type="body" sz="quarter" idx="12"/>
          </p:nvPr>
        </p:nvSpPr>
        <p:spPr/>
        <p:txBody>
          <a:bodyPr/>
          <a:lstStyle/>
          <a:p>
            <a:r>
              <a:rPr lang="de-DE" dirty="0"/>
              <a:t>© </a:t>
            </a:r>
            <a:r>
              <a:rPr lang="de-DE" dirty="0" err="1"/>
              <a:t>Fotolia</a:t>
            </a:r>
            <a:endParaRPr lang="de-DE" dirty="0"/>
          </a:p>
        </p:txBody>
      </p:sp>
    </p:spTree>
    <p:extLst>
      <p:ext uri="{BB962C8B-B14F-4D97-AF65-F5344CB8AC3E}">
        <p14:creationId xmlns:p14="http://schemas.microsoft.com/office/powerpoint/2010/main" val="2814665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PSA-V</a:t>
            </a:r>
          </a:p>
        </p:txBody>
      </p:sp>
      <p:sp>
        <p:nvSpPr>
          <p:cNvPr id="3" name="Inhaltsplatzhalter 2"/>
          <p:cNvSpPr>
            <a:spLocks noGrp="1"/>
          </p:cNvSpPr>
          <p:nvPr>
            <p:ph sz="half" idx="1"/>
          </p:nvPr>
        </p:nvSpPr>
        <p:spPr/>
        <p:txBody>
          <a:bodyPr/>
          <a:lstStyle/>
          <a:p>
            <a:r>
              <a:rPr lang="de-DE" dirty="0"/>
              <a:t>§ 7 Information und Unterweisung</a:t>
            </a:r>
          </a:p>
          <a:p>
            <a:pPr lvl="1"/>
            <a:r>
              <a:rPr lang="de-DE" dirty="0"/>
              <a:t>(5) Bei Information und Unterweisung (Schulungen, Übungen) sind die Angaben der Hersteller/innen und Inverkehrbringer/innen zu berücksichtigen.</a:t>
            </a:r>
          </a:p>
          <a:p>
            <a:pPr lvl="1"/>
            <a:r>
              <a:rPr lang="de-DE" dirty="0"/>
              <a:t>(6) Die </a:t>
            </a:r>
            <a:r>
              <a:rPr lang="de-DE" dirty="0" err="1"/>
              <a:t>Verwenderinformationen</a:t>
            </a:r>
            <a:r>
              <a:rPr lang="de-DE" dirty="0"/>
              <a:t> sind den Arbeitnehmer/innen in einer für sie verständlichen Form zur Verfügung zu stellen </a:t>
            </a:r>
            <a:r>
              <a:rPr lang="de-DE" i="1" dirty="0"/>
              <a:t>(</a:t>
            </a:r>
            <a:r>
              <a:rPr lang="de-DE" i="1" dirty="0" err="1"/>
              <a:t>Anm</a:t>
            </a:r>
            <a:r>
              <a:rPr lang="de-DE" i="1" dirty="0"/>
              <a:t>: </a:t>
            </a:r>
            <a:r>
              <a:rPr lang="de-DE" i="1" dirty="0" err="1"/>
              <a:t>ggf</a:t>
            </a:r>
            <a:r>
              <a:rPr lang="de-DE" i="1" dirty="0"/>
              <a:t> mit Piktogrammen).</a:t>
            </a:r>
          </a:p>
          <a:p>
            <a:pPr lvl="1"/>
            <a:r>
              <a:rPr lang="de-DE" dirty="0"/>
              <a:t>(7) Verwenden Arbeitnehmer/innen die persönliche Schutzausrüstung regelmäßig (zB wöchentlich), </a:t>
            </a:r>
            <a:r>
              <a:rPr lang="de-DE"/>
              <a:t>so können </a:t>
            </a:r>
            <a:r>
              <a:rPr lang="de-DE" dirty="0"/>
              <a:t>(…) längere Intervalle, maximal aber drei Jahre, festgelegt werden, wenn durch in der Arbeitsplatzevaluierung vorgesehene Maßnahmen ein wirksamer Schutz der Arbeitnehmer/innen erreicht wird. Dies gilt nicht für § 14 </a:t>
            </a:r>
            <a:r>
              <a:rPr lang="de-DE" dirty="0" err="1"/>
              <a:t>Abs</a:t>
            </a:r>
            <a:r>
              <a:rPr lang="de-DE" dirty="0"/>
              <a:t> 5 Z 3.</a:t>
            </a:r>
          </a:p>
          <a:p>
            <a:pPr lvl="1"/>
            <a:endParaRPr lang="de-DE" dirty="0"/>
          </a:p>
          <a:p>
            <a:pPr lvl="1"/>
            <a:endParaRPr lang="de-DE" dirty="0"/>
          </a:p>
        </p:txBody>
      </p:sp>
      <p:sp>
        <p:nvSpPr>
          <p:cNvPr id="4" name="Textplatzhalter 3"/>
          <p:cNvSpPr>
            <a:spLocks noGrp="1"/>
          </p:cNvSpPr>
          <p:nvPr>
            <p:ph type="body" sz="quarter" idx="10"/>
          </p:nvPr>
        </p:nvSpPr>
        <p:spPr/>
        <p:txBody>
          <a:bodyPr/>
          <a:lstStyle/>
          <a:p>
            <a:r>
              <a:rPr lang="de-DE" dirty="0"/>
              <a:t>PSA-V</a:t>
            </a:r>
          </a:p>
        </p:txBody>
      </p:sp>
      <p:pic>
        <p:nvPicPr>
          <p:cNvPr id="8" name="Bildplatzhalter 7"/>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7400" r="7400"/>
          <a:stretch>
            <a:fillRect/>
          </a:stretch>
        </p:blipFill>
        <p:spPr/>
      </p:pic>
      <p:sp>
        <p:nvSpPr>
          <p:cNvPr id="6" name="Textplatzhalter 5"/>
          <p:cNvSpPr>
            <a:spLocks noGrp="1"/>
          </p:cNvSpPr>
          <p:nvPr>
            <p:ph type="body" sz="quarter" idx="12"/>
          </p:nvPr>
        </p:nvSpPr>
        <p:spPr/>
        <p:txBody>
          <a:bodyPr/>
          <a:lstStyle/>
          <a:p>
            <a:r>
              <a:rPr lang="de-DE" dirty="0"/>
              <a:t>© </a:t>
            </a:r>
            <a:r>
              <a:rPr lang="de-DE" dirty="0" err="1"/>
              <a:t>Fotolia</a:t>
            </a:r>
            <a:endParaRPr lang="de-DE" dirty="0"/>
          </a:p>
        </p:txBody>
      </p:sp>
    </p:spTree>
    <p:extLst>
      <p:ext uri="{BB962C8B-B14F-4D97-AF65-F5344CB8AC3E}">
        <p14:creationId xmlns:p14="http://schemas.microsoft.com/office/powerpoint/2010/main" val="2474573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In allen Bereichen des Arbeitsschutzes gilt die Maßgabe, dass eine Gefahr erst gar nicht entstehen sollte. </a:t>
            </a:r>
          </a:p>
          <a:p>
            <a:r>
              <a:rPr lang="de-DE" dirty="0"/>
              <a:t>Wenn </a:t>
            </a:r>
            <a:r>
              <a:rPr lang="de-DE" dirty="0">
                <a:solidFill>
                  <a:srgbClr val="FF0000"/>
                </a:solidFill>
              </a:rPr>
              <a:t>alle</a:t>
            </a:r>
            <a:r>
              <a:rPr lang="de-DE" dirty="0"/>
              <a:t> kollektiven, technischen Schutzmaßnahmen und </a:t>
            </a:r>
            <a:br>
              <a:rPr lang="de-DE" dirty="0"/>
            </a:br>
            <a:r>
              <a:rPr lang="de-DE" dirty="0"/>
              <a:t>(arbeits-)organisatorischen Maßnahmen zur Vermeidung von Gefahren ausgeschöpft sind und die Gefahr immer noch besteht, ist die Verwendung von PSA obligatorisch. </a:t>
            </a:r>
          </a:p>
          <a:p>
            <a:r>
              <a:rPr lang="de-DE" dirty="0">
                <a:solidFill>
                  <a:srgbClr val="FF0000"/>
                </a:solidFill>
              </a:rPr>
              <a:t>S</a:t>
            </a:r>
            <a:r>
              <a:rPr lang="de-DE" dirty="0"/>
              <a:t>ubstitution der Gefahr </a:t>
            </a:r>
            <a:r>
              <a:rPr lang="de-DE" sz="1600" dirty="0"/>
              <a:t>(zB Verwendung anderer Stoffe)</a:t>
            </a:r>
            <a:r>
              <a:rPr lang="de-DE" dirty="0"/>
              <a:t>	</a:t>
            </a:r>
          </a:p>
          <a:p>
            <a:pPr marL="360363" indent="0">
              <a:buNone/>
            </a:pPr>
            <a:r>
              <a:rPr lang="de-DE" dirty="0">
                <a:solidFill>
                  <a:srgbClr val="FF0000"/>
                </a:solidFill>
              </a:rPr>
              <a:t>T</a:t>
            </a:r>
            <a:r>
              <a:rPr lang="de-DE" dirty="0"/>
              <a:t>echnische Maßnahmen </a:t>
            </a:r>
            <a:r>
              <a:rPr lang="de-DE" sz="1600" dirty="0"/>
              <a:t>(zB Geländer)</a:t>
            </a:r>
          </a:p>
          <a:p>
            <a:pPr marL="360363" indent="0">
              <a:buNone/>
            </a:pPr>
            <a:r>
              <a:rPr lang="de-DE" dirty="0">
                <a:solidFill>
                  <a:srgbClr val="FF0000"/>
                </a:solidFill>
              </a:rPr>
              <a:t>O</a:t>
            </a:r>
            <a:r>
              <a:rPr lang="de-DE" dirty="0"/>
              <a:t>rganisatorische Maßnahmen</a:t>
            </a:r>
            <a:r>
              <a:rPr lang="de-DE" sz="1600" dirty="0"/>
              <a:t> (zB keine zu erwartenden Arbeiten am Dach)</a:t>
            </a:r>
          </a:p>
          <a:p>
            <a:pPr marL="360363" indent="0">
              <a:buNone/>
            </a:pPr>
            <a:r>
              <a:rPr lang="de-DE" dirty="0">
                <a:solidFill>
                  <a:srgbClr val="FF0000"/>
                </a:solidFill>
              </a:rPr>
              <a:t>P</a:t>
            </a:r>
            <a:r>
              <a:rPr lang="de-DE" dirty="0"/>
              <a:t>ersönliche Schutzausrüstung </a:t>
            </a:r>
            <a:r>
              <a:rPr lang="de-DE" sz="1600" dirty="0"/>
              <a:t>(zB Verwendung von Gehörschutz)</a:t>
            </a:r>
          </a:p>
          <a:p>
            <a:endParaRPr lang="de-DE" dirty="0"/>
          </a:p>
        </p:txBody>
      </p:sp>
      <p:sp>
        <p:nvSpPr>
          <p:cNvPr id="5" name="Titel 4"/>
          <p:cNvSpPr>
            <a:spLocks noGrp="1"/>
          </p:cNvSpPr>
          <p:nvPr>
            <p:ph type="title"/>
          </p:nvPr>
        </p:nvSpPr>
        <p:spPr/>
        <p:txBody>
          <a:bodyPr/>
          <a:lstStyle/>
          <a:p>
            <a:r>
              <a:rPr lang="de-DE" dirty="0"/>
              <a:t>Persönliche Schutzausrüstung – STOP-Prinzip</a:t>
            </a:r>
          </a:p>
        </p:txBody>
      </p:sp>
      <p:sp>
        <p:nvSpPr>
          <p:cNvPr id="6" name="Textplatzhalter 2"/>
          <p:cNvSpPr>
            <a:spLocks noGrp="1"/>
          </p:cNvSpPr>
          <p:nvPr>
            <p:ph type="body" sz="quarter" idx="10"/>
          </p:nvPr>
        </p:nvSpPr>
        <p:spPr>
          <a:xfrm>
            <a:off x="7164388" y="6237288"/>
            <a:ext cx="1979612" cy="620712"/>
          </a:xfrm>
        </p:spPr>
        <p:txBody>
          <a:bodyPr/>
          <a:lstStyle/>
          <a:p>
            <a:r>
              <a:rPr lang="de-DE" dirty="0"/>
              <a:t>PSA-V</a:t>
            </a:r>
            <a:br>
              <a:rPr lang="de-DE" dirty="0"/>
            </a:br>
            <a:r>
              <a:rPr lang="de-DE" dirty="0"/>
              <a:t>ASchG</a:t>
            </a:r>
          </a:p>
        </p:txBody>
      </p:sp>
    </p:spTree>
    <p:extLst>
      <p:ext uri="{BB962C8B-B14F-4D97-AF65-F5344CB8AC3E}">
        <p14:creationId xmlns:p14="http://schemas.microsoft.com/office/powerpoint/2010/main" val="1593264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Arten von PSA</a:t>
            </a:r>
          </a:p>
        </p:txBody>
      </p:sp>
      <p:sp>
        <p:nvSpPr>
          <p:cNvPr id="3" name="Inhaltsplatzhalter 2"/>
          <p:cNvSpPr>
            <a:spLocks noGrp="1"/>
          </p:cNvSpPr>
          <p:nvPr>
            <p:ph sz="half" idx="1"/>
          </p:nvPr>
        </p:nvSpPr>
        <p:spPr/>
        <p:txBody>
          <a:bodyPr/>
          <a:lstStyle/>
          <a:p>
            <a:r>
              <a:rPr lang="de-DE" dirty="0">
                <a:ea typeface="ＭＳ Ｐゴシック" pitchFamily="-102" charset="-128"/>
                <a:cs typeface="ＭＳ Ｐゴシック" pitchFamily="-102" charset="-128"/>
              </a:rPr>
              <a:t>Bei der Verwendung von PSA sind die daraus resultierenden Vorgaben zu berücksichtigen.</a:t>
            </a:r>
          </a:p>
          <a:p>
            <a:pPr lvl="1"/>
            <a:r>
              <a:rPr lang="de-DE" dirty="0">
                <a:ea typeface="ＭＳ Ｐゴシック" pitchFamily="-102" charset="-128"/>
                <a:cs typeface="ＭＳ Ｐゴシック" pitchFamily="-102" charset="-128"/>
              </a:rPr>
              <a:t>Unterweisung</a:t>
            </a:r>
          </a:p>
          <a:p>
            <a:pPr lvl="1"/>
            <a:r>
              <a:rPr lang="de-DE" dirty="0">
                <a:ea typeface="ＭＳ Ｐゴシック" pitchFamily="-102" charset="-128"/>
                <a:cs typeface="ＭＳ Ｐゴシック" pitchFamily="-102" charset="-128"/>
              </a:rPr>
              <a:t>Übung</a:t>
            </a:r>
          </a:p>
          <a:p>
            <a:pPr lvl="1"/>
            <a:r>
              <a:rPr lang="de-DE" dirty="0">
                <a:ea typeface="ＭＳ Ｐゴシック" pitchFamily="-102" charset="-128"/>
                <a:cs typeface="ＭＳ Ｐゴシック" pitchFamily="-102" charset="-128"/>
              </a:rPr>
              <a:t>Schulung</a:t>
            </a:r>
          </a:p>
          <a:p>
            <a:pPr lvl="1"/>
            <a:r>
              <a:rPr lang="de-DE" dirty="0">
                <a:ea typeface="ＭＳ Ｐゴシック" pitchFamily="-102" charset="-128"/>
                <a:cs typeface="ＭＳ Ｐゴシック" pitchFamily="-102" charset="-128"/>
              </a:rPr>
              <a:t>Wartung</a:t>
            </a:r>
          </a:p>
          <a:p>
            <a:pPr lvl="1"/>
            <a:r>
              <a:rPr lang="de-DE" dirty="0">
                <a:ea typeface="ＭＳ Ｐゴシック" pitchFamily="-102" charset="-128"/>
                <a:cs typeface="ＭＳ Ｐゴシック" pitchFamily="-102" charset="-128"/>
              </a:rPr>
              <a:t>...</a:t>
            </a:r>
            <a:endParaRPr lang="de-DE" dirty="0"/>
          </a:p>
          <a:p>
            <a:endParaRPr lang="de-DE" dirty="0"/>
          </a:p>
          <a:p>
            <a:endParaRPr lang="de-DE" dirty="0"/>
          </a:p>
        </p:txBody>
      </p:sp>
      <p:pic>
        <p:nvPicPr>
          <p:cNvPr id="9" name="Bildplatzhalter 8"/>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4729" r="4729"/>
          <a:stretch>
            <a:fillRect/>
          </a:stretch>
        </p:blipFill>
        <p:spPr>
          <a:xfrm>
            <a:off x="5435600" y="1601788"/>
            <a:ext cx="3024188" cy="3340100"/>
          </a:xfrm>
        </p:spPr>
      </p:pic>
      <p:sp>
        <p:nvSpPr>
          <p:cNvPr id="6" name="Textplatzhalter 5"/>
          <p:cNvSpPr>
            <a:spLocks noGrp="1"/>
          </p:cNvSpPr>
          <p:nvPr>
            <p:ph type="body" sz="quarter" idx="12"/>
          </p:nvPr>
        </p:nvSpPr>
        <p:spPr>
          <a:xfrm>
            <a:off x="8460556" y="1602000"/>
            <a:ext cx="215900" cy="3338785"/>
          </a:xfrm>
        </p:spPr>
        <p:txBody>
          <a:bodyPr/>
          <a:lstStyle/>
          <a:p>
            <a:r>
              <a:rPr lang="de-DE" dirty="0"/>
              <a:t>© </a:t>
            </a:r>
            <a:r>
              <a:rPr lang="de-DE" dirty="0" err="1"/>
              <a:t>Fotolia</a:t>
            </a:r>
            <a:endParaRPr lang="de-DE" dirty="0"/>
          </a:p>
        </p:txBody>
      </p:sp>
    </p:spTree>
    <p:extLst>
      <p:ext uri="{BB962C8B-B14F-4D97-AF65-F5344CB8AC3E}">
        <p14:creationId xmlns:p14="http://schemas.microsoft.com/office/powerpoint/2010/main" val="3154990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Persönliche Schutzausrüstung – PSA-V</a:t>
            </a:r>
          </a:p>
        </p:txBody>
      </p:sp>
      <p:sp>
        <p:nvSpPr>
          <p:cNvPr id="6" name="Textfeld 5"/>
          <p:cNvSpPr txBox="1"/>
          <p:nvPr/>
        </p:nvSpPr>
        <p:spPr>
          <a:xfrm rot="21340862">
            <a:off x="645786" y="2515466"/>
            <a:ext cx="7727465" cy="1200329"/>
          </a:xfrm>
          <a:prstGeom prst="rect">
            <a:avLst/>
          </a:prstGeom>
          <a:gradFill>
            <a:gsLst>
              <a:gs pos="0">
                <a:srgbClr val="005CB8"/>
              </a:gs>
              <a:gs pos="80000">
                <a:schemeClr val="accent1">
                  <a:shade val="93000"/>
                  <a:satMod val="130000"/>
                </a:schemeClr>
              </a:gs>
              <a:gs pos="100000">
                <a:schemeClr val="accent1">
                  <a:shade val="94000"/>
                  <a:satMod val="135000"/>
                </a:schemeClr>
              </a:gs>
            </a:gsLst>
          </a:gradFill>
          <a:ln/>
        </p:spPr>
        <p:style>
          <a:lnRef idx="1">
            <a:schemeClr val="accent1"/>
          </a:lnRef>
          <a:fillRef idx="3">
            <a:schemeClr val="accent1"/>
          </a:fillRef>
          <a:effectRef idx="2">
            <a:schemeClr val="accent1"/>
          </a:effectRef>
          <a:fontRef idx="minor">
            <a:schemeClr val="lt1"/>
          </a:fontRef>
        </p:style>
        <p:txBody>
          <a:bodyPr wrap="square">
            <a:spAutoFit/>
          </a:bodyPr>
          <a:lstStyle/>
          <a:p>
            <a:pPr>
              <a:defRPr/>
            </a:pPr>
            <a:r>
              <a:rPr lang="de-DE" b="1" dirty="0">
                <a:solidFill>
                  <a:schemeClr val="bg1">
                    <a:lumMod val="95000"/>
                  </a:schemeClr>
                </a:solidFill>
                <a:latin typeface="Times New Roman"/>
                <a:cs typeface="Times New Roman"/>
              </a:rPr>
              <a:t>77. Verordnung des Bundesministers für Arbeit, Soziales und Konsumentenschutz, mit der die Verordnung über den Schutz der Arbeitnehmer/innen durch persönliche Schutzausrüstung (Verordnung Persönliche Schutzausrüstung – PSA-V) </a:t>
            </a:r>
          </a:p>
        </p:txBody>
      </p:sp>
    </p:spTree>
    <p:extLst>
      <p:ext uri="{BB962C8B-B14F-4D97-AF65-F5344CB8AC3E}">
        <p14:creationId xmlns:p14="http://schemas.microsoft.com/office/powerpoint/2010/main" val="706684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PSA-V</a:t>
            </a:r>
          </a:p>
        </p:txBody>
      </p:sp>
      <p:sp>
        <p:nvSpPr>
          <p:cNvPr id="3" name="Inhaltsplatzhalter 2"/>
          <p:cNvSpPr>
            <a:spLocks noGrp="1"/>
          </p:cNvSpPr>
          <p:nvPr>
            <p:ph sz="half" idx="1"/>
          </p:nvPr>
        </p:nvSpPr>
        <p:spPr/>
        <p:txBody>
          <a:bodyPr/>
          <a:lstStyle/>
          <a:p>
            <a:r>
              <a:rPr lang="de-DE" dirty="0"/>
              <a:t>Aufbau der PSA-V</a:t>
            </a:r>
          </a:p>
          <a:p>
            <a:pPr lvl="1"/>
            <a:r>
              <a:rPr lang="de-DE" dirty="0"/>
              <a:t>1. Abschnitt</a:t>
            </a:r>
          </a:p>
          <a:p>
            <a:pPr lvl="2"/>
            <a:r>
              <a:rPr lang="de-DE" dirty="0"/>
              <a:t>Allgemeine Bestimmungen (§§ 1–7)</a:t>
            </a:r>
          </a:p>
          <a:p>
            <a:pPr lvl="1"/>
            <a:r>
              <a:rPr lang="de-DE" dirty="0"/>
              <a:t>2. Abschnitt</a:t>
            </a:r>
          </a:p>
          <a:p>
            <a:pPr lvl="2"/>
            <a:r>
              <a:rPr lang="de-DE" dirty="0"/>
              <a:t>Besondere Bestimmungen über PSA (§§ 8–16)</a:t>
            </a:r>
          </a:p>
          <a:p>
            <a:pPr lvl="1"/>
            <a:r>
              <a:rPr lang="de-DE" dirty="0"/>
              <a:t>3. Abschnitt</a:t>
            </a:r>
          </a:p>
          <a:p>
            <a:pPr lvl="2"/>
            <a:r>
              <a:rPr lang="de-DE" dirty="0"/>
              <a:t>Übergangs- und Schlussbestimmungen (§ 17)</a:t>
            </a:r>
          </a:p>
          <a:p>
            <a:pPr lvl="1"/>
            <a:endParaRPr lang="de-DE" dirty="0"/>
          </a:p>
          <a:p>
            <a:pPr lvl="1"/>
            <a:endParaRPr lang="de-DE" dirty="0"/>
          </a:p>
          <a:p>
            <a:endParaRPr lang="de-DE" dirty="0"/>
          </a:p>
        </p:txBody>
      </p:sp>
      <p:sp>
        <p:nvSpPr>
          <p:cNvPr id="4" name="Textplatzhalter 3"/>
          <p:cNvSpPr>
            <a:spLocks noGrp="1"/>
          </p:cNvSpPr>
          <p:nvPr>
            <p:ph type="body" sz="quarter" idx="10"/>
          </p:nvPr>
        </p:nvSpPr>
        <p:spPr/>
        <p:txBody>
          <a:bodyPr/>
          <a:lstStyle/>
          <a:p>
            <a:r>
              <a:rPr lang="de-DE" dirty="0"/>
              <a:t>PSA-V</a:t>
            </a:r>
          </a:p>
        </p:txBody>
      </p:sp>
      <p:pic>
        <p:nvPicPr>
          <p:cNvPr id="8" name="Bildplatzhalter 7"/>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6697" r="6697"/>
          <a:stretch>
            <a:fillRect/>
          </a:stretch>
        </p:blipFill>
        <p:spPr/>
      </p:pic>
      <p:sp>
        <p:nvSpPr>
          <p:cNvPr id="6" name="Textplatzhalter 5"/>
          <p:cNvSpPr>
            <a:spLocks noGrp="1"/>
          </p:cNvSpPr>
          <p:nvPr>
            <p:ph type="body" sz="quarter" idx="12"/>
          </p:nvPr>
        </p:nvSpPr>
        <p:spPr/>
        <p:txBody>
          <a:bodyPr/>
          <a:lstStyle/>
          <a:p>
            <a:r>
              <a:rPr lang="de-DE" dirty="0"/>
              <a:t>© </a:t>
            </a:r>
            <a:r>
              <a:rPr lang="de-DE" dirty="0" err="1"/>
              <a:t>Fotolia</a:t>
            </a:r>
            <a:endParaRPr lang="de-DE" dirty="0"/>
          </a:p>
        </p:txBody>
      </p:sp>
    </p:spTree>
    <p:extLst>
      <p:ext uri="{BB962C8B-B14F-4D97-AF65-F5344CB8AC3E}">
        <p14:creationId xmlns:p14="http://schemas.microsoft.com/office/powerpoint/2010/main" val="1512847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PSA-V</a:t>
            </a:r>
          </a:p>
        </p:txBody>
      </p:sp>
      <p:sp>
        <p:nvSpPr>
          <p:cNvPr id="3" name="Inhaltsplatzhalter 2"/>
          <p:cNvSpPr>
            <a:spLocks noGrp="1"/>
          </p:cNvSpPr>
          <p:nvPr>
            <p:ph sz="half" idx="1"/>
          </p:nvPr>
        </p:nvSpPr>
        <p:spPr/>
        <p:txBody>
          <a:bodyPr/>
          <a:lstStyle/>
          <a:p>
            <a:r>
              <a:rPr lang="de-DE" dirty="0"/>
              <a:t>§ 1 Geltungsbereich</a:t>
            </a:r>
          </a:p>
          <a:p>
            <a:pPr lvl="1"/>
            <a:r>
              <a:rPr lang="de-DE" dirty="0"/>
              <a:t>(1) Diese Verordnung gilt für die Beschäftigung von Arbeitnehmer/innen in Arbeitsstätten, auf Baustellen und auswärtigen Arbeitsstellen.</a:t>
            </a:r>
          </a:p>
          <a:p>
            <a:pPr lvl="1"/>
            <a:r>
              <a:rPr lang="de-DE" dirty="0"/>
              <a:t>(2) Die Bestimmungen dieser Verordnung gelten auch für persönliche Schutzausrüstungen, die nach anderen Arbeitnehmerschutzvorschriften zur Verfügung zu stellen sind.</a:t>
            </a:r>
          </a:p>
        </p:txBody>
      </p:sp>
      <p:sp>
        <p:nvSpPr>
          <p:cNvPr id="4" name="Textplatzhalter 3"/>
          <p:cNvSpPr>
            <a:spLocks noGrp="1"/>
          </p:cNvSpPr>
          <p:nvPr>
            <p:ph type="body" sz="quarter" idx="10"/>
          </p:nvPr>
        </p:nvSpPr>
        <p:spPr/>
        <p:txBody>
          <a:bodyPr/>
          <a:lstStyle/>
          <a:p>
            <a:r>
              <a:rPr lang="de-DE" dirty="0"/>
              <a:t>PSA-V</a:t>
            </a:r>
          </a:p>
        </p:txBody>
      </p:sp>
      <p:pic>
        <p:nvPicPr>
          <p:cNvPr id="8" name="Bildplatzhalter 7"/>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1562" r="1562"/>
          <a:stretch>
            <a:fillRect/>
          </a:stretch>
        </p:blipFill>
        <p:spPr/>
      </p:pic>
      <p:sp>
        <p:nvSpPr>
          <p:cNvPr id="6" name="Textplatzhalter 5"/>
          <p:cNvSpPr>
            <a:spLocks noGrp="1"/>
          </p:cNvSpPr>
          <p:nvPr>
            <p:ph type="body" sz="quarter" idx="12"/>
          </p:nvPr>
        </p:nvSpPr>
        <p:spPr/>
        <p:txBody>
          <a:bodyPr/>
          <a:lstStyle/>
          <a:p>
            <a:r>
              <a:rPr lang="de-DE" dirty="0"/>
              <a:t>© </a:t>
            </a:r>
            <a:r>
              <a:rPr lang="de-DE" dirty="0" err="1"/>
              <a:t>Fotolia</a:t>
            </a:r>
            <a:endParaRPr lang="de-DE" dirty="0"/>
          </a:p>
        </p:txBody>
      </p:sp>
    </p:spTree>
    <p:extLst>
      <p:ext uri="{BB962C8B-B14F-4D97-AF65-F5344CB8AC3E}">
        <p14:creationId xmlns:p14="http://schemas.microsoft.com/office/powerpoint/2010/main" val="260442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 2  Begriffsbestimmungen</a:t>
            </a:r>
          </a:p>
          <a:p>
            <a:pPr lvl="1"/>
            <a:r>
              <a:rPr lang="de-DE" dirty="0"/>
              <a:t>(1) Persönliche Schutzausrüstung (…) sind Ausrüstungen und Zusatzausrüstungen einschließlich Hautschutz (…), für die Inverkehrbringervorschriften einschließlich harmonisierter Normen der EU gelten. </a:t>
            </a:r>
          </a:p>
          <a:p>
            <a:pPr lvl="2"/>
            <a:r>
              <a:rPr lang="de-DE" i="1" dirty="0"/>
              <a:t>(</a:t>
            </a:r>
            <a:r>
              <a:rPr lang="de-DE" i="1" dirty="0" err="1"/>
              <a:t>Anm</a:t>
            </a:r>
            <a:r>
              <a:rPr lang="de-DE" i="1" dirty="0"/>
              <a:t>: PSA benötigt eine CE-Kennzeichnung)</a:t>
            </a:r>
          </a:p>
          <a:p>
            <a:pPr lvl="1"/>
            <a:r>
              <a:rPr lang="de-DE" dirty="0"/>
              <a:t>(2) Keine persönliche Schutzausrüstung (…) sind insbesondere:</a:t>
            </a:r>
          </a:p>
          <a:p>
            <a:pPr lvl="2"/>
            <a:r>
              <a:rPr lang="de-DE" dirty="0"/>
              <a:t>1. Berufskleidung u. Uniformen (ohne speziellen Schutz von Sicherheit und Gesundheit)</a:t>
            </a:r>
          </a:p>
          <a:p>
            <a:pPr lvl="2"/>
            <a:r>
              <a:rPr lang="de-DE" dirty="0"/>
              <a:t>2. Ausrüstungen wie Flucht- und Rettungsmittel,</a:t>
            </a:r>
          </a:p>
          <a:p>
            <a:pPr lvl="2"/>
            <a:r>
              <a:rPr lang="de-DE" dirty="0"/>
              <a:t>3. Schutzausrüstungen für öffentliche Sicherheits- und Ordnungsdienste,</a:t>
            </a:r>
          </a:p>
          <a:p>
            <a:pPr lvl="2"/>
            <a:r>
              <a:rPr lang="de-DE" dirty="0"/>
              <a:t>4. Schutzausrüstungen im Straßenverkehr, </a:t>
            </a:r>
          </a:p>
          <a:p>
            <a:pPr lvl="2"/>
            <a:r>
              <a:rPr lang="de-DE" dirty="0"/>
              <a:t>5. Arbeitsmittel zur Sportausübung,</a:t>
            </a:r>
          </a:p>
          <a:p>
            <a:pPr lvl="2"/>
            <a:r>
              <a:rPr lang="de-DE" dirty="0"/>
              <a:t>6. Selbstverteidigungs- und Abschreckungsmittel,</a:t>
            </a:r>
          </a:p>
          <a:p>
            <a:pPr lvl="2"/>
            <a:r>
              <a:rPr lang="de-DE" dirty="0"/>
              <a:t>7. tragbare Geräte zur Feststellung und Signalisierung von Risiken und Schadstoffen,</a:t>
            </a:r>
          </a:p>
          <a:p>
            <a:pPr lvl="2"/>
            <a:r>
              <a:rPr lang="de-DE" dirty="0"/>
              <a:t>8. Sehhilfen an Bildschirmarbeitsplätzen im Sinn der Bildschirmarbeitsverordnung (...), soweit der Sehhilfe keine zusätzliche Schutzfunktion zukommt.</a:t>
            </a:r>
          </a:p>
          <a:p>
            <a:endParaRPr lang="de-DE" i="1" dirty="0"/>
          </a:p>
        </p:txBody>
      </p:sp>
      <p:sp>
        <p:nvSpPr>
          <p:cNvPr id="3" name="Textplatzhalter 2"/>
          <p:cNvSpPr>
            <a:spLocks noGrp="1"/>
          </p:cNvSpPr>
          <p:nvPr>
            <p:ph type="body" sz="quarter" idx="10"/>
          </p:nvPr>
        </p:nvSpPr>
        <p:spPr/>
        <p:txBody>
          <a:bodyPr/>
          <a:lstStyle/>
          <a:p>
            <a:r>
              <a:rPr lang="de-DE" dirty="0"/>
              <a:t>PSA-V</a:t>
            </a:r>
          </a:p>
        </p:txBody>
      </p:sp>
      <p:sp>
        <p:nvSpPr>
          <p:cNvPr id="5" name="Titel 4"/>
          <p:cNvSpPr>
            <a:spLocks noGrp="1"/>
          </p:cNvSpPr>
          <p:nvPr>
            <p:ph type="title"/>
          </p:nvPr>
        </p:nvSpPr>
        <p:spPr/>
        <p:txBody>
          <a:bodyPr/>
          <a:lstStyle/>
          <a:p>
            <a:r>
              <a:rPr lang="de-DE" dirty="0"/>
              <a:t>Persönliche Schutzausrüstung – PSA-V</a:t>
            </a:r>
          </a:p>
        </p:txBody>
      </p:sp>
    </p:spTree>
    <p:extLst>
      <p:ext uri="{BB962C8B-B14F-4D97-AF65-F5344CB8AC3E}">
        <p14:creationId xmlns:p14="http://schemas.microsoft.com/office/powerpoint/2010/main" val="1204807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Persönliche Schutzausrüstung – PSA-V</a:t>
            </a:r>
          </a:p>
        </p:txBody>
      </p:sp>
      <p:sp>
        <p:nvSpPr>
          <p:cNvPr id="3" name="Inhaltsplatzhalter 2"/>
          <p:cNvSpPr>
            <a:spLocks noGrp="1"/>
          </p:cNvSpPr>
          <p:nvPr>
            <p:ph sz="half" idx="1"/>
          </p:nvPr>
        </p:nvSpPr>
        <p:spPr/>
        <p:txBody>
          <a:bodyPr/>
          <a:lstStyle/>
          <a:p>
            <a:r>
              <a:rPr lang="de-DE" dirty="0"/>
              <a:t>§ 2  Begriffsbestimmungen</a:t>
            </a:r>
          </a:p>
          <a:p>
            <a:pPr lvl="1"/>
            <a:r>
              <a:rPr lang="de-DE" dirty="0"/>
              <a:t>(3) Fachkundige Personen im Sinn dieser Verordnung sind Betriebsangehörige oder sonstige Personen, die die erforderlichen fachlichen Kenntnisse und Berufserfahrungen hinsichtlich der jeweiligen persönlichen Schutzausrüstungen und Zusatzausrüstungen besitzen und die Gewähr für eine gewissenhafte Durchführung der ihnen übertragenen Arbeiten bieten.</a:t>
            </a:r>
          </a:p>
          <a:p>
            <a:pPr lvl="2"/>
            <a:r>
              <a:rPr lang="de-DE" i="1" dirty="0" err="1"/>
              <a:t>Anm</a:t>
            </a:r>
            <a:r>
              <a:rPr lang="de-DE" i="1" dirty="0"/>
              <a:t>: die „Fachkunde“ ist einerseits oft nicht eindeutig feststellbar und andererseits an eine große Verantwortung gebunden</a:t>
            </a:r>
          </a:p>
          <a:p>
            <a:pPr lvl="1"/>
            <a:r>
              <a:rPr lang="de-DE" dirty="0"/>
              <a:t>(4) Für optische Strahlung gilt die „Verordnung optische Strahlung“ (VOPST)</a:t>
            </a:r>
          </a:p>
          <a:p>
            <a:pPr lvl="1"/>
            <a:endParaRPr lang="de-DE" dirty="0"/>
          </a:p>
        </p:txBody>
      </p:sp>
      <p:sp>
        <p:nvSpPr>
          <p:cNvPr id="4" name="Textplatzhalter 3"/>
          <p:cNvSpPr>
            <a:spLocks noGrp="1"/>
          </p:cNvSpPr>
          <p:nvPr>
            <p:ph type="body" sz="quarter" idx="10"/>
          </p:nvPr>
        </p:nvSpPr>
        <p:spPr/>
        <p:txBody>
          <a:bodyPr/>
          <a:lstStyle/>
          <a:p>
            <a:r>
              <a:rPr lang="de-DE" dirty="0"/>
              <a:t>PSA-V</a:t>
            </a:r>
          </a:p>
        </p:txBody>
      </p:sp>
      <p:pic>
        <p:nvPicPr>
          <p:cNvPr id="8" name="Bildplatzhalter 7"/>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7418" r="7418"/>
          <a:stretch>
            <a:fillRect/>
          </a:stretch>
        </p:blipFill>
        <p:spPr/>
      </p:pic>
      <p:sp>
        <p:nvSpPr>
          <p:cNvPr id="6" name="Textplatzhalter 5"/>
          <p:cNvSpPr>
            <a:spLocks noGrp="1"/>
          </p:cNvSpPr>
          <p:nvPr>
            <p:ph type="body" sz="quarter" idx="12"/>
          </p:nvPr>
        </p:nvSpPr>
        <p:spPr/>
        <p:txBody>
          <a:bodyPr/>
          <a:lstStyle/>
          <a:p>
            <a:r>
              <a:rPr lang="de-DE" dirty="0"/>
              <a:t>© </a:t>
            </a:r>
            <a:r>
              <a:rPr lang="de-DE" dirty="0" err="1"/>
              <a:t>Fotolia</a:t>
            </a:r>
            <a:endParaRPr lang="de-DE" dirty="0"/>
          </a:p>
        </p:txBody>
      </p:sp>
    </p:spTree>
    <p:extLst>
      <p:ext uri="{BB962C8B-B14F-4D97-AF65-F5344CB8AC3E}">
        <p14:creationId xmlns:p14="http://schemas.microsoft.com/office/powerpoint/2010/main" val="662723590"/>
      </p:ext>
    </p:extLst>
  </p:cSld>
  <p:clrMapOvr>
    <a:masterClrMapping/>
  </p:clrMapOvr>
</p:sld>
</file>

<file path=ppt/theme/theme1.xml><?xml version="1.0" encoding="utf-8"?>
<a:theme xmlns:a="http://schemas.openxmlformats.org/drawingml/2006/main" name="BP Schulungsfolie">
  <a:themeElements>
    <a:clrScheme name="WEKA">
      <a:dk1>
        <a:srgbClr val="171717"/>
      </a:dk1>
      <a:lt1>
        <a:sysClr val="window" lastClr="FFFFFF"/>
      </a:lt1>
      <a:dk2>
        <a:srgbClr val="1F497D"/>
      </a:dk2>
      <a:lt2>
        <a:srgbClr val="ECECEC"/>
      </a:lt2>
      <a:accent1>
        <a:srgbClr val="4F81BD"/>
      </a:accent1>
      <a:accent2>
        <a:srgbClr val="C0504D"/>
      </a:accent2>
      <a:accent3>
        <a:srgbClr val="9BBB59"/>
      </a:accent3>
      <a:accent4>
        <a:srgbClr val="8064A2"/>
      </a:accent4>
      <a:accent5>
        <a:srgbClr val="4BACC6"/>
      </a:accent5>
      <a:accent6>
        <a:srgbClr val="F79646"/>
      </a:accent6>
      <a:hlink>
        <a:srgbClr val="BDCF32"/>
      </a:hlink>
      <a:folHlink>
        <a:srgbClr val="BDCF32"/>
      </a:folHlink>
    </a:clrScheme>
    <a:fontScheme name="Kap3.po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lnDef>
  </a:objectDefaults>
  <a:extraClrSchemeLst>
    <a:extraClrScheme>
      <a:clrScheme name="Kap3.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Kap3.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Kap3.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Kap3.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Kap3.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Kap3.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Kap3.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2275</Words>
  <Application>Microsoft Office PowerPoint</Application>
  <PresentationFormat>Bildschirmpräsentation (4:3)</PresentationFormat>
  <Paragraphs>172</Paragraphs>
  <Slides>22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22</vt:i4>
      </vt:variant>
    </vt:vector>
  </HeadingPairs>
  <TitlesOfParts>
    <vt:vector size="28" baseType="lpstr">
      <vt:lpstr>ＭＳ Ｐゴシック</vt:lpstr>
      <vt:lpstr>Arial</vt:lpstr>
      <vt:lpstr>Calibri</vt:lpstr>
      <vt:lpstr>Times New Roman</vt:lpstr>
      <vt:lpstr>Wingdings</vt:lpstr>
      <vt:lpstr>BP Schulungsfolie</vt:lpstr>
      <vt:lpstr>PowerPoint-Präsentation</vt:lpstr>
      <vt:lpstr>Persönliche Schutzausrüstung – Allgemein</vt:lpstr>
      <vt:lpstr>Persönliche Schutzausrüstung – STOP-Prinzip</vt:lpstr>
      <vt:lpstr>Persönliche Schutzausrüstung – Arten von PSA</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lpstr>Persönliche Schutzausrüstung – PSA-V</vt:lpstr>
    </vt:vector>
  </TitlesOfParts>
  <Company>WEKA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Scheffler Markus Erik</dc:creator>
  <cp:lastModifiedBy>SGER</cp:lastModifiedBy>
  <cp:revision>218</cp:revision>
  <cp:lastPrinted>2015-07-02T11:50:28Z</cp:lastPrinted>
  <dcterms:created xsi:type="dcterms:W3CDTF">2014-05-21T12:23:37Z</dcterms:created>
  <dcterms:modified xsi:type="dcterms:W3CDTF">2026-07-28T11:59:46Z</dcterms:modified>
</cp:coreProperties>
</file>