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9"/>
  </p:notesMasterIdLst>
  <p:sldIdLst>
    <p:sldId id="263" r:id="rId2"/>
    <p:sldId id="264" r:id="rId3"/>
    <p:sldId id="265" r:id="rId4"/>
    <p:sldId id="269" r:id="rId5"/>
    <p:sldId id="273" r:id="rId6"/>
    <p:sldId id="274" r:id="rId7"/>
    <p:sldId id="275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0052C2"/>
    <a:srgbClr val="005CB8"/>
    <a:srgbClr val="0815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70" autoAdjust="0"/>
    <p:restoredTop sz="88284" autoAdjust="0"/>
  </p:normalViewPr>
  <p:slideViewPr>
    <p:cSldViewPr>
      <p:cViewPr varScale="1">
        <p:scale>
          <a:sx n="106" d="100"/>
          <a:sy n="106" d="100"/>
        </p:scale>
        <p:origin x="136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61235-2B20-49D0-B5DA-421FE9866DC5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BF0389-26D0-41AD-82EE-15C5014B35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8189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ulungsfolie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52C2"/>
              </a:buClr>
              <a:buFont typeface="Wingdings" panose="05000000000000000000" pitchFamily="2" charset="2"/>
              <a:buChar char=""/>
              <a:defRPr sz="2000"/>
            </a:lvl1pPr>
            <a:lvl2pPr marL="742950" indent="-285750">
              <a:buClr>
                <a:srgbClr val="0052C2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rgbClr val="0052C2"/>
              </a:buClr>
              <a:buFont typeface="Arial" panose="020B0604020202020204" pitchFamily="34" charset="0"/>
              <a:buChar char="»"/>
              <a:defRPr sz="1400"/>
            </a:lvl3pPr>
            <a:lvl4pPr>
              <a:buClr>
                <a:srgbClr val="0052C2"/>
              </a:buClr>
              <a:defRPr sz="1400"/>
            </a:lvl4pPr>
            <a:lvl5pPr marL="2057400" indent="-228600">
              <a:buClr>
                <a:srgbClr val="0052C2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52C2"/>
              </a:buClr>
              <a:buFont typeface="Wingdings" panose="05000000000000000000" pitchFamily="2" charset="2"/>
              <a:buChar char=""/>
              <a:defRPr sz="2000"/>
            </a:lvl1pPr>
            <a:lvl2pPr marL="742950" indent="-285750">
              <a:buClr>
                <a:srgbClr val="0052C2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rgbClr val="0052C2"/>
              </a:buClr>
              <a:buFont typeface="Arial" panose="020B0604020202020204" pitchFamily="34" charset="0"/>
              <a:buChar char="»"/>
              <a:defRPr sz="1400"/>
            </a:lvl3pPr>
            <a:lvl4pPr>
              <a:buClr>
                <a:srgbClr val="0052C2"/>
              </a:buClr>
              <a:defRPr sz="1400"/>
            </a:lvl4pPr>
            <a:lvl5pPr marL="2057400" indent="-228600">
              <a:buClr>
                <a:srgbClr val="0052C2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164388" y="6237288"/>
            <a:ext cx="1979612" cy="620712"/>
          </a:xfrm>
          <a:prstGeom prst="rect">
            <a:avLst/>
          </a:prstGeom>
        </p:spPr>
        <p:txBody>
          <a:bodyPr rIns="126000" anchor="ctr" anchorCtr="0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de-DE" dirty="0"/>
              <a:t>Rechtsgrundlage durch Klicken bearbeiten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6632"/>
            <a:ext cx="1943100" cy="4318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de-DE" dirty="0"/>
              <a:t>Optionale Kopfzeile durch Klicken bearbeiten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57200" y="590400"/>
            <a:ext cx="8229600" cy="871200"/>
          </a:xfrm>
          <a:prstGeom prst="rect">
            <a:avLst/>
          </a:prstGeom>
        </p:spPr>
        <p:txBody>
          <a:bodyPr anchor="b" anchorCtr="0"/>
          <a:lstStyle>
            <a:lvl1pPr algn="l">
              <a:defRPr>
                <a:solidFill>
                  <a:srgbClr val="0052C2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07447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ulungsfolie mit Bild (Hoch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457200" y="590400"/>
            <a:ext cx="8229600" cy="871200"/>
          </a:xfrm>
          <a:prstGeom prst="rect">
            <a:avLst/>
          </a:prstGeom>
        </p:spPr>
        <p:txBody>
          <a:bodyPr anchor="b" anchorCtr="0"/>
          <a:lstStyle>
            <a:lvl1pPr algn="l">
              <a:defRPr>
                <a:solidFill>
                  <a:srgbClr val="0052C2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626968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52C2"/>
              </a:buClr>
              <a:buFont typeface="Wingdings" panose="05000000000000000000" pitchFamily="2" charset="2"/>
              <a:buChar char=""/>
              <a:defRPr sz="2000"/>
            </a:lvl1pPr>
            <a:lvl2pPr marL="742950" indent="-285750">
              <a:buClr>
                <a:srgbClr val="0052C2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rgbClr val="0052C2"/>
              </a:buClr>
              <a:buFont typeface="Arial" panose="020B0604020202020204" pitchFamily="34" charset="0"/>
              <a:buChar char="»"/>
              <a:defRPr sz="1400"/>
            </a:lvl3pPr>
            <a:lvl4pPr>
              <a:buClr>
                <a:srgbClr val="0052C2"/>
              </a:buClr>
              <a:defRPr sz="1400"/>
            </a:lvl4pPr>
            <a:lvl5pPr marL="2057400" indent="-228600">
              <a:buClr>
                <a:srgbClr val="0052C2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164388" y="6237288"/>
            <a:ext cx="1979612" cy="620712"/>
          </a:xfrm>
          <a:prstGeom prst="rect">
            <a:avLst/>
          </a:prstGeom>
        </p:spPr>
        <p:txBody>
          <a:bodyPr rIns="126000" anchor="ctr" anchorCtr="0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de-DE" dirty="0"/>
              <a:t>Rechtsgrundlage durch Klicken bearbeiten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1" hasCustomPrompt="1"/>
          </p:nvPr>
        </p:nvSpPr>
        <p:spPr>
          <a:xfrm>
            <a:off x="6228184" y="1602000"/>
            <a:ext cx="2232248" cy="3456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durch Klicken einfügen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8460556" y="1602000"/>
            <a:ext cx="215900" cy="3455988"/>
          </a:xfrm>
          <a:prstGeom prst="rect">
            <a:avLst/>
          </a:prstGeom>
        </p:spPr>
        <p:txBody>
          <a:bodyPr vert="vert270" anchor="b" anchorCtr="0"/>
          <a:lstStyle>
            <a:lvl1pPr marL="0" indent="0">
              <a:buNone/>
              <a:defRPr sz="8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6632"/>
            <a:ext cx="1943100" cy="4318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de-DE" dirty="0"/>
              <a:t>Optionale Kopfzeile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59509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ulungs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52C2"/>
              </a:buClr>
              <a:buFont typeface="Wingdings" panose="05000000000000000000" pitchFamily="2" charset="2"/>
              <a:buChar char=""/>
              <a:defRPr/>
            </a:lvl1pPr>
            <a:lvl2pPr marL="742950" indent="-285750">
              <a:buClr>
                <a:srgbClr val="0052C2"/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rgbClr val="0052C2"/>
              </a:buClr>
              <a:buFont typeface="Arial" panose="020B0604020202020204" pitchFamily="34" charset="0"/>
              <a:buChar char="»"/>
              <a:defRPr sz="1400"/>
            </a:lvl3pPr>
            <a:lvl4pPr>
              <a:buClr>
                <a:srgbClr val="0052C2"/>
              </a:buClr>
              <a:defRPr sz="1400"/>
            </a:lvl4pPr>
            <a:lvl5pPr marL="2057400" indent="-228600">
              <a:buClr>
                <a:srgbClr val="0052C2"/>
              </a:buClr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164388" y="6237288"/>
            <a:ext cx="1979612" cy="620712"/>
          </a:xfrm>
          <a:prstGeom prst="rect">
            <a:avLst/>
          </a:prstGeom>
        </p:spPr>
        <p:txBody>
          <a:bodyPr rIns="126000" anchor="ctr" anchorCtr="0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de-DE" dirty="0"/>
              <a:t>Rechtsgrundlage durch Klicken bearbeiten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6632"/>
            <a:ext cx="1943100" cy="4318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de-DE" dirty="0"/>
              <a:t>Optionale Kopfzeile durch Klicken bearbeiten</a:t>
            </a: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590400"/>
            <a:ext cx="8229600" cy="871200"/>
          </a:xfrm>
          <a:prstGeom prst="rect">
            <a:avLst/>
          </a:prstGeom>
        </p:spPr>
        <p:txBody>
          <a:bodyPr anchor="b" anchorCtr="0"/>
          <a:lstStyle>
            <a:lvl1pPr algn="l">
              <a:defRPr>
                <a:solidFill>
                  <a:srgbClr val="0052C2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65008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ulungsfolie nur Bild/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90400"/>
            <a:ext cx="8229600" cy="871200"/>
          </a:xfrm>
          <a:prstGeom prst="rect">
            <a:avLst/>
          </a:prstGeom>
        </p:spPr>
        <p:txBody>
          <a:bodyPr anchor="b" anchorCtr="0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de-DE" sz="2800" b="1" dirty="0">
                <a:solidFill>
                  <a:srgbClr val="0052C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15200"/>
            <a:ext cx="1944000" cy="432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de-DE" dirty="0"/>
              <a:t>Optionale Kopfzeile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>
          <a:xfrm>
            <a:off x="8460432" y="1602000"/>
            <a:ext cx="216000" cy="4464112"/>
          </a:xfrm>
          <a:prstGeom prst="rect">
            <a:avLst/>
          </a:prstGeom>
        </p:spPr>
        <p:txBody>
          <a:bodyPr vert="vert270" rIns="90000" anchor="b" anchorCtr="0"/>
          <a:lstStyle>
            <a:lvl1pPr marL="0" indent="0">
              <a:buNone/>
              <a:defRPr sz="800">
                <a:solidFill>
                  <a:srgbClr val="A6A6A6"/>
                </a:solidFill>
              </a:defRPr>
            </a:lvl1pPr>
          </a:lstStyle>
          <a:p>
            <a:pPr lvl="0"/>
            <a:endParaRPr lang="de-DE" dirty="0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64000" y="6238800"/>
            <a:ext cx="1980000" cy="619200"/>
          </a:xfrm>
          <a:prstGeom prst="rect">
            <a:avLst/>
          </a:prstGeom>
        </p:spPr>
        <p:txBody>
          <a:bodyPr rIns="126000" anchor="ctr" anchorCtr="0"/>
          <a:lstStyle>
            <a:lvl1pPr marL="0" indent="0">
              <a:buNone/>
              <a:defRPr sz="800" baseline="0"/>
            </a:lvl1pPr>
          </a:lstStyle>
          <a:p>
            <a:pPr lvl="0"/>
            <a:r>
              <a:rPr lang="de-DE" dirty="0"/>
              <a:t>Rechtsgrundalgen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4" hasCustomPrompt="1"/>
          </p:nvPr>
        </p:nvSpPr>
        <p:spPr>
          <a:xfrm>
            <a:off x="457200" y="1602000"/>
            <a:ext cx="8010000" cy="44912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Bild oder Tabelle durch Klicken einfügen</a:t>
            </a:r>
          </a:p>
        </p:txBody>
      </p:sp>
    </p:spTree>
    <p:extLst>
      <p:ext uri="{BB962C8B-B14F-4D97-AF65-F5344CB8AC3E}">
        <p14:creationId xmlns:p14="http://schemas.microsoft.com/office/powerpoint/2010/main" val="1493166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151"/>
          <p:cNvSpPr>
            <a:spLocks noChangeArrowheads="1"/>
          </p:cNvSpPr>
          <p:nvPr userDrawn="1"/>
        </p:nvSpPr>
        <p:spPr bwMode="auto">
          <a:xfrm>
            <a:off x="471915" y="6525344"/>
            <a:ext cx="3524021" cy="153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de-DE" sz="700" b="1" i="0" baseline="0" dirty="0">
                <a:solidFill>
                  <a:srgbClr val="0052C2"/>
                </a:solidFill>
              </a:rPr>
              <a:t>©  </a:t>
            </a:r>
            <a:r>
              <a:rPr lang="en-US" sz="700" b="1" i="0" baseline="0" dirty="0">
                <a:solidFill>
                  <a:srgbClr val="0052C2"/>
                </a:solidFill>
              </a:rPr>
              <a:t>FM Forum Business Solutions GmbH</a:t>
            </a:r>
            <a:endParaRPr lang="de-DE" sz="2800" b="1" i="0" baseline="0" dirty="0">
              <a:solidFill>
                <a:srgbClr val="0052C2"/>
              </a:solidFill>
            </a:endParaRPr>
          </a:p>
        </p:txBody>
      </p:sp>
      <p:sp>
        <p:nvSpPr>
          <p:cNvPr id="12" name="Rechteck 11"/>
          <p:cNvSpPr/>
          <p:nvPr userDrawn="1"/>
        </p:nvSpPr>
        <p:spPr bwMode="auto">
          <a:xfrm>
            <a:off x="118582" y="116632"/>
            <a:ext cx="8906836" cy="61206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051" y="6381328"/>
            <a:ext cx="326698" cy="33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4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5" r:id="rId2"/>
    <p:sldLayoutId id="2147483664" r:id="rId3"/>
    <p:sldLayoutId id="2147483667" r:id="rId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Inhaltsplatzhalter 5"/>
          <p:cNvSpPr>
            <a:spLocks noGrp="1" noChangeArrowheads="1"/>
          </p:cNvSpPr>
          <p:nvPr>
            <p:ph idx="1"/>
          </p:nvPr>
        </p:nvSpPr>
        <p:spPr bwMode="auto">
          <a:xfrm>
            <a:off x="179512" y="116632"/>
            <a:ext cx="8917200" cy="6120680"/>
          </a:xfrm>
          <a:prstGeom prst="rect">
            <a:avLst/>
          </a:prstGeom>
          <a:solidFill>
            <a:srgbClr val="0052C2"/>
          </a:solidFill>
          <a:ln>
            <a:solidFill>
              <a:srgbClr val="0052C2"/>
            </a:solidFill>
          </a:ln>
        </p:spPr>
        <p:txBody>
          <a:bodyPr wrap="none" anchor="ctr"/>
          <a:lstStyle/>
          <a:p>
            <a:pPr marL="0" indent="0" algn="ctr">
              <a:buNone/>
            </a:pPr>
            <a:r>
              <a:rPr lang="de-AT" altLang="de-DE" sz="4400" b="1" dirty="0">
                <a:solidFill>
                  <a:schemeClr val="bg1"/>
                </a:solidFill>
              </a:rPr>
              <a:t>Schutz gegen</a:t>
            </a:r>
            <a:br>
              <a:rPr lang="de-AT" altLang="de-DE" sz="4400" b="1" dirty="0">
                <a:solidFill>
                  <a:schemeClr val="bg1"/>
                </a:solidFill>
              </a:rPr>
            </a:br>
            <a:r>
              <a:rPr lang="de-AT" altLang="de-DE" sz="4400" b="1" dirty="0">
                <a:solidFill>
                  <a:schemeClr val="bg1"/>
                </a:solidFill>
              </a:rPr>
              <a:t>elektrischen Schlag –</a:t>
            </a:r>
            <a:br>
              <a:rPr lang="de-AT" altLang="de-DE" sz="4400" b="1" dirty="0">
                <a:solidFill>
                  <a:schemeClr val="bg1"/>
                </a:solidFill>
              </a:rPr>
            </a:br>
            <a:r>
              <a:rPr lang="de-DE" altLang="de-DE" sz="4400" b="1" dirty="0">
                <a:solidFill>
                  <a:schemeClr val="bg1"/>
                </a:solidFill>
              </a:rPr>
              <a:t>doppelte und verstärkte</a:t>
            </a:r>
            <a:br>
              <a:rPr lang="de-DE" altLang="de-DE" sz="4400" b="1" dirty="0">
                <a:solidFill>
                  <a:schemeClr val="bg1"/>
                </a:solidFill>
              </a:rPr>
            </a:br>
            <a:r>
              <a:rPr lang="de-DE" altLang="de-DE" sz="4400" b="1" dirty="0">
                <a:solidFill>
                  <a:schemeClr val="bg1"/>
                </a:solidFill>
              </a:rPr>
              <a:t>Isolierung und Schutztrennung</a:t>
            </a:r>
            <a:endParaRPr lang="de-AT" altLang="de-DE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672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Doppelte und verstärkte Isolierung und Schutztrennung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r"/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8612832" y="1754400"/>
            <a:ext cx="216000" cy="4464112"/>
          </a:xfrm>
        </p:spPr>
        <p:txBody>
          <a:bodyPr/>
          <a:lstStyle/>
          <a:p>
            <a:r>
              <a:rPr lang="de-DE" dirty="0"/>
              <a:t>© WEKA Media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085104" y="3501008"/>
            <a:ext cx="216000" cy="862449"/>
          </a:xfrm>
        </p:spPr>
        <p:txBody>
          <a:bodyPr anchor="ctr" anchorCtr="0"/>
          <a:lstStyle/>
          <a:p>
            <a:r>
              <a:rPr lang="de-DE" dirty="0"/>
              <a:t>© EN 60617</a:t>
            </a:r>
          </a:p>
        </p:txBody>
      </p:sp>
      <p:sp>
        <p:nvSpPr>
          <p:cNvPr id="17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2987434" y="3501008"/>
            <a:ext cx="216000" cy="862449"/>
          </a:xfrm>
        </p:spPr>
        <p:txBody>
          <a:bodyPr anchor="ctr" anchorCtr="0"/>
          <a:lstStyle/>
          <a:p>
            <a:r>
              <a:rPr lang="de-DE" dirty="0"/>
              <a:t>© EN 60617</a:t>
            </a:r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700808"/>
            <a:ext cx="4232270" cy="4491037"/>
          </a:xfr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140968"/>
            <a:ext cx="809247" cy="124084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212976"/>
            <a:ext cx="1223746" cy="1180958"/>
          </a:xfrm>
          <a:prstGeom prst="rect">
            <a:avLst/>
          </a:prstGeom>
        </p:spPr>
      </p:pic>
      <p:sp>
        <p:nvSpPr>
          <p:cNvPr id="19" name="Textplatzhalter 1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5792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Schutzmaßnahme: doppelte oder verstärkte Isolierung</a:t>
            </a:r>
          </a:p>
          <a:p>
            <a:r>
              <a:rPr lang="de-DE" dirty="0"/>
              <a:t>Anforderungen an elektrische Betriebsmittel</a:t>
            </a:r>
          </a:p>
          <a:p>
            <a:r>
              <a:rPr lang="de-DE" dirty="0"/>
              <a:t>Anforderungen an die isolierende Umhüllung</a:t>
            </a:r>
          </a:p>
          <a:p>
            <a:r>
              <a:rPr lang="de-DE" dirty="0"/>
              <a:t>Schutzmaßnahme: Schutztrennung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Unterweisungsinhalte</a:t>
            </a:r>
          </a:p>
        </p:txBody>
      </p:sp>
    </p:spTree>
    <p:extLst>
      <p:ext uri="{BB962C8B-B14F-4D97-AF65-F5344CB8AC3E}">
        <p14:creationId xmlns:p14="http://schemas.microsoft.com/office/powerpoint/2010/main" val="3914537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Schutzmaßnahme: Doppelte oder verstärkte Isolierung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18856" cy="4525963"/>
          </a:xfrm>
        </p:spPr>
        <p:txBody>
          <a:bodyPr/>
          <a:lstStyle/>
          <a:p>
            <a:r>
              <a:rPr lang="de-DE" dirty="0"/>
              <a:t>Basisschutz durch Basisisolierung und Fehlerschutz durch zusätzliche Isolierung </a:t>
            </a:r>
          </a:p>
          <a:p>
            <a:pPr marL="0" indent="0">
              <a:buNone/>
            </a:pPr>
            <a:r>
              <a:rPr lang="de-DE" dirty="0"/>
              <a:t>oder</a:t>
            </a:r>
          </a:p>
          <a:p>
            <a:r>
              <a:rPr lang="de-DE" dirty="0"/>
              <a:t>Basisschutz und Fehlerschutz durch verstärkte Isolierung zwischen aktiven Teilen und berührbaren Teilen</a:t>
            </a:r>
          </a:p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OVE E 8101:2019-01-01</a:t>
            </a:r>
            <a:br>
              <a:rPr lang="de-DE" dirty="0"/>
            </a:br>
            <a:r>
              <a:rPr lang="de-DE" dirty="0"/>
              <a:t>VDE 0100-410:2018-10</a:t>
            </a:r>
            <a:br>
              <a:rPr lang="de-DE" dirty="0"/>
            </a:br>
            <a:r>
              <a:rPr lang="de-DE" dirty="0" err="1"/>
              <a:t>Abschn</a:t>
            </a:r>
            <a:r>
              <a:rPr lang="de-DE" dirty="0"/>
              <a:t> 412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8460556" y="1844824"/>
            <a:ext cx="215900" cy="3384376"/>
          </a:xfrm>
        </p:spPr>
        <p:txBody>
          <a:bodyPr anchor="ctr" anchorCtr="0"/>
          <a:lstStyle/>
          <a:p>
            <a:r>
              <a:rPr lang="de-DE" dirty="0"/>
              <a:t>© WEAK Media</a:t>
            </a:r>
          </a:p>
        </p:txBody>
      </p:sp>
      <p:pic>
        <p:nvPicPr>
          <p:cNvPr id="7" name="Bildplatzhalt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6" t="-2" r="-240" b="-573"/>
          <a:stretch/>
        </p:blipFill>
        <p:spPr>
          <a:xfrm>
            <a:off x="5076056" y="1772816"/>
            <a:ext cx="3314700" cy="3476186"/>
          </a:xfrm>
        </p:spPr>
      </p:pic>
    </p:spTree>
    <p:extLst>
      <p:ext uri="{BB962C8B-B14F-4D97-AF65-F5344CB8AC3E}">
        <p14:creationId xmlns:p14="http://schemas.microsoft.com/office/powerpoint/2010/main" val="218725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Anforderungen an elektrische Betriebsmittel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779094" cy="4421087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Schutzmaßnahme: doppelte oder verstärkte Isolierung</a:t>
            </a:r>
          </a:p>
          <a:p>
            <a:r>
              <a:rPr lang="de-DE" dirty="0"/>
              <a:t>Typgeprüft</a:t>
            </a:r>
          </a:p>
          <a:p>
            <a:r>
              <a:rPr lang="de-DE" dirty="0"/>
              <a:t>Nach einschlägigen Normen gekennzeichnet </a:t>
            </a:r>
          </a:p>
          <a:p>
            <a:r>
              <a:rPr lang="de-DE" b="1" dirty="0"/>
              <a:t>Bauart mit doppelter oder verstärkter Isolierung</a:t>
            </a:r>
            <a:r>
              <a:rPr lang="de-DE" dirty="0"/>
              <a:t> </a:t>
            </a:r>
            <a:r>
              <a:rPr lang="de-DE" dirty="0" err="1"/>
              <a:t>bzw</a:t>
            </a:r>
            <a:r>
              <a:rPr lang="de-DE" dirty="0"/>
              <a:t> gleichwertig entsprechend</a:t>
            </a:r>
          </a:p>
          <a:p>
            <a:r>
              <a:rPr lang="de-DE" dirty="0"/>
              <a:t>Bei nur Basisisolierung Anbringen einer </a:t>
            </a:r>
            <a:br>
              <a:rPr lang="de-DE" dirty="0"/>
            </a:br>
            <a:r>
              <a:rPr lang="de-DE" b="1" dirty="0"/>
              <a:t>zusätzlichen Isolierung</a:t>
            </a:r>
            <a:r>
              <a:rPr lang="de-DE" dirty="0"/>
              <a:t> während des Errichtens erforderlich</a:t>
            </a:r>
          </a:p>
          <a:p>
            <a:pPr lvl="1"/>
            <a:r>
              <a:rPr lang="de-DE" dirty="0"/>
              <a:t>Isolierte Umhüllung muss mindestens IPXXB oder IP2X</a:t>
            </a:r>
            <a:br>
              <a:rPr lang="de-DE" dirty="0"/>
            </a:br>
            <a:r>
              <a:rPr lang="de-DE" dirty="0"/>
              <a:t>entsprechen</a:t>
            </a:r>
          </a:p>
          <a:p>
            <a:pPr lvl="1"/>
            <a:r>
              <a:rPr lang="de-DE" dirty="0" err="1"/>
              <a:t>Bzw</a:t>
            </a:r>
            <a:r>
              <a:rPr lang="de-DE" dirty="0"/>
              <a:t> einer Zwischenisolierung </a:t>
            </a:r>
            <a:r>
              <a:rPr lang="de-DE" dirty="0" err="1"/>
              <a:t>gem</a:t>
            </a:r>
            <a:r>
              <a:rPr lang="de-DE" dirty="0"/>
              <a:t> OVE E 8101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OVE E 8101:2019-01-01</a:t>
            </a:r>
            <a:br>
              <a:rPr lang="de-DE" dirty="0"/>
            </a:br>
            <a:r>
              <a:rPr lang="de-DE" dirty="0"/>
              <a:t>VDE 0100-410:2018-10</a:t>
            </a:r>
            <a:br>
              <a:rPr lang="de-DE" dirty="0"/>
            </a:br>
            <a:r>
              <a:rPr lang="de-DE" dirty="0" err="1"/>
              <a:t>Abschn</a:t>
            </a:r>
            <a:r>
              <a:rPr lang="de-DE" dirty="0"/>
              <a:t> 412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8460432" y="1664804"/>
            <a:ext cx="215900" cy="1116124"/>
          </a:xfrm>
        </p:spPr>
        <p:txBody>
          <a:bodyPr anchor="ctr" anchorCtr="0"/>
          <a:lstStyle/>
          <a:p>
            <a:r>
              <a:rPr lang="de-DE" dirty="0"/>
              <a:t>© EN 60617</a:t>
            </a:r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8460432" y="4335717"/>
            <a:ext cx="215900" cy="893483"/>
          </a:xfrm>
        </p:spPr>
        <p:txBody>
          <a:bodyPr anchor="ctr" anchorCtr="0"/>
          <a:lstStyle/>
          <a:p>
            <a:r>
              <a:rPr lang="de-DE" dirty="0"/>
              <a:t>© EN 60617</a:t>
            </a:r>
          </a:p>
        </p:txBody>
      </p:sp>
      <p:sp>
        <p:nvSpPr>
          <p:cNvPr id="12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8460432" y="3064537"/>
            <a:ext cx="215900" cy="800933"/>
          </a:xfrm>
        </p:spPr>
        <p:txBody>
          <a:bodyPr anchor="ctr" anchorCtr="0"/>
          <a:lstStyle/>
          <a:p>
            <a:r>
              <a:rPr lang="de-DE" dirty="0"/>
              <a:t>© EN 60617</a:t>
            </a:r>
          </a:p>
        </p:txBody>
      </p:sp>
      <p:pic>
        <p:nvPicPr>
          <p:cNvPr id="7" name="Bildplatzhalt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3" r="4082" b="1080"/>
          <a:stretch/>
        </p:blipFill>
        <p:spPr>
          <a:xfrm>
            <a:off x="7236295" y="1633170"/>
            <a:ext cx="1104510" cy="1147758"/>
          </a:xfr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4" y="2924944"/>
            <a:ext cx="1119255" cy="108012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5" y="4149080"/>
            <a:ext cx="1119255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89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Anforderungen an die isolierende Umhüllung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03232" cy="1396751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Schutzmaßnahme: Doppelte oder verstärkte Isolierung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VDE 0100-410:2018-10</a:t>
            </a:r>
            <a:br>
              <a:rPr lang="de-DE" dirty="0"/>
            </a:br>
            <a:r>
              <a:rPr lang="de-DE" dirty="0" err="1"/>
              <a:t>Abschn</a:t>
            </a:r>
            <a:r>
              <a:rPr lang="de-DE" dirty="0"/>
              <a:t> 412</a:t>
            </a:r>
          </a:p>
        </p:txBody>
      </p:sp>
      <p:pic>
        <p:nvPicPr>
          <p:cNvPr id="24" name="Bildplatzhalter 23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" r="-262" b="135"/>
          <a:stretch/>
        </p:blipFill>
        <p:spPr>
          <a:xfrm>
            <a:off x="611560" y="2322701"/>
            <a:ext cx="7767329" cy="3765905"/>
          </a:xfrm>
        </p:spPr>
      </p:pic>
      <p:sp>
        <p:nvSpPr>
          <p:cNvPr id="26" name="Textplatzhalter 25"/>
          <p:cNvSpPr>
            <a:spLocks noGrp="1"/>
          </p:cNvSpPr>
          <p:nvPr>
            <p:ph type="body" sz="quarter" idx="12"/>
          </p:nvPr>
        </p:nvSpPr>
        <p:spPr>
          <a:xfrm>
            <a:off x="8460556" y="1602000"/>
            <a:ext cx="215900" cy="4491296"/>
          </a:xfrm>
        </p:spPr>
        <p:txBody>
          <a:bodyPr/>
          <a:lstStyle/>
          <a:p>
            <a:r>
              <a:rPr lang="de-DE" dirty="0"/>
              <a:t>© WEKA Media</a:t>
            </a:r>
          </a:p>
        </p:txBody>
      </p:sp>
    </p:spTree>
    <p:extLst>
      <p:ext uri="{BB962C8B-B14F-4D97-AF65-F5344CB8AC3E}">
        <p14:creationId xmlns:p14="http://schemas.microsoft.com/office/powerpoint/2010/main" val="1087925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Schutzmaßnahme: Schutztrennung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203032" cy="4525963"/>
          </a:xfrm>
        </p:spPr>
        <p:txBody>
          <a:bodyPr/>
          <a:lstStyle/>
          <a:p>
            <a:r>
              <a:rPr lang="de-DE" dirty="0"/>
              <a:t>Basisschutz (nach Anhang A) durch</a:t>
            </a:r>
          </a:p>
          <a:p>
            <a:pPr lvl="1"/>
            <a:r>
              <a:rPr lang="de-DE" dirty="0"/>
              <a:t>Basisisolierung der aktiven Teile oder</a:t>
            </a:r>
          </a:p>
          <a:p>
            <a:pPr lvl="1"/>
            <a:r>
              <a:rPr lang="de-DE" dirty="0"/>
              <a:t>Abdeckung und Umhüllung </a:t>
            </a:r>
          </a:p>
          <a:p>
            <a:r>
              <a:rPr lang="de-DE" dirty="0"/>
              <a:t>Fehlerschutz durch einfache Trennung </a:t>
            </a:r>
            <a:br>
              <a:rPr lang="de-DE" dirty="0"/>
            </a:br>
            <a:r>
              <a:rPr lang="de-DE" dirty="0"/>
              <a:t>des Stromkreises mit Schutztrennung</a:t>
            </a:r>
          </a:p>
          <a:p>
            <a:pPr lvl="1"/>
            <a:r>
              <a:rPr lang="de-DE" dirty="0"/>
              <a:t>Von anderen Stromkreisen und</a:t>
            </a:r>
          </a:p>
          <a:p>
            <a:pPr lvl="1"/>
            <a:r>
              <a:rPr lang="de-DE" dirty="0"/>
              <a:t>Von Erde</a:t>
            </a:r>
          </a:p>
          <a:p>
            <a:r>
              <a:rPr lang="de-DE" dirty="0"/>
              <a:t>Versorgung eines elektrischen Verbrauchs-</a:t>
            </a:r>
            <a:br>
              <a:rPr lang="de-DE" dirty="0"/>
            </a:br>
            <a:r>
              <a:rPr lang="de-DE" dirty="0"/>
              <a:t>mittels durch </a:t>
            </a:r>
            <a:r>
              <a:rPr lang="de-DE" dirty="0" err="1"/>
              <a:t>ungeerdete</a:t>
            </a:r>
            <a:r>
              <a:rPr lang="de-DE" dirty="0"/>
              <a:t> Stromquelle mit einfacher Trennung</a:t>
            </a:r>
          </a:p>
          <a:p>
            <a:pPr lvl="1"/>
            <a:r>
              <a:rPr lang="de-DE" dirty="0"/>
              <a:t>(Ausnahme: Schutztrennung mit mehr als einem Verbrauchsmittel – </a:t>
            </a:r>
            <a:r>
              <a:rPr lang="de-DE" dirty="0">
                <a:solidFill>
                  <a:srgbClr val="FF0000"/>
                </a:solidFill>
              </a:rPr>
              <a:t>nur unter Beachtung OVE E 8101</a:t>
            </a:r>
            <a:br>
              <a:rPr lang="de-DE" dirty="0">
                <a:solidFill>
                  <a:srgbClr val="FF0000"/>
                </a:solidFill>
              </a:rPr>
            </a:br>
            <a:r>
              <a:rPr lang="de-DE" dirty="0">
                <a:solidFill>
                  <a:srgbClr val="FF0000"/>
                </a:solidFill>
              </a:rPr>
              <a:t>Anhang 41.C; Betrieb durch Elektrofachkräfte BA 5 oder durch elektrotechnisch unterwiesene Personen BA 4</a:t>
            </a:r>
            <a:r>
              <a:rPr lang="de-DE" dirty="0"/>
              <a:t>)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OVE </a:t>
            </a:r>
            <a:r>
              <a:rPr lang="de-DE"/>
              <a:t>E 8101:2019-01-01 </a:t>
            </a:r>
            <a:r>
              <a:rPr lang="de-DE" dirty="0"/>
              <a:t>Anhang 41.C</a:t>
            </a:r>
            <a:br>
              <a:rPr lang="de-DE" dirty="0"/>
            </a:br>
            <a:r>
              <a:rPr lang="de-DE" dirty="0"/>
              <a:t>VDE 0100-410:2018-10</a:t>
            </a:r>
            <a:br>
              <a:rPr lang="de-DE" dirty="0"/>
            </a:br>
            <a:r>
              <a:rPr lang="de-DE" dirty="0"/>
              <a:t>Abschnitt 413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8460556" y="2708920"/>
            <a:ext cx="215900" cy="2016224"/>
          </a:xfrm>
        </p:spPr>
        <p:txBody>
          <a:bodyPr/>
          <a:lstStyle/>
          <a:p>
            <a:r>
              <a:rPr lang="de-DE" dirty="0"/>
              <a:t>© WEKA Media</a:t>
            </a:r>
          </a:p>
        </p:txBody>
      </p:sp>
      <p:pic>
        <p:nvPicPr>
          <p:cNvPr id="7" name="Bildplatzhalt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8" t="-1" r="-4393" b="-3585"/>
          <a:stretch/>
        </p:blipFill>
        <p:spPr>
          <a:xfrm>
            <a:off x="5796136" y="2636912"/>
            <a:ext cx="2634630" cy="2160899"/>
          </a:xfr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773323"/>
            <a:ext cx="422656" cy="648072"/>
          </a:xfrm>
          <a:prstGeom prst="rect">
            <a:avLst/>
          </a:prstGeom>
        </p:spPr>
      </p:pic>
      <p:sp>
        <p:nvSpPr>
          <p:cNvPr id="10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7596336" y="1700808"/>
            <a:ext cx="215900" cy="720080"/>
          </a:xfrm>
        </p:spPr>
        <p:txBody>
          <a:bodyPr/>
          <a:lstStyle/>
          <a:p>
            <a:r>
              <a:rPr lang="de-DE" dirty="0"/>
              <a:t>© EN 60617</a:t>
            </a:r>
          </a:p>
        </p:txBody>
      </p:sp>
    </p:spTree>
    <p:extLst>
      <p:ext uri="{BB962C8B-B14F-4D97-AF65-F5344CB8AC3E}">
        <p14:creationId xmlns:p14="http://schemas.microsoft.com/office/powerpoint/2010/main" val="4171206477"/>
      </p:ext>
    </p:extLst>
  </p:cSld>
  <p:clrMapOvr>
    <a:masterClrMapping/>
  </p:clrMapOvr>
</p:sld>
</file>

<file path=ppt/theme/theme1.xml><?xml version="1.0" encoding="utf-8"?>
<a:theme xmlns:a="http://schemas.openxmlformats.org/drawingml/2006/main" name="BP Schulungsfolie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p3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Kap3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3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3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275</Words>
  <Application>Microsoft Office PowerPoint</Application>
  <PresentationFormat>Bildschirmpräsentation (4:3)</PresentationFormat>
  <Paragraphs>44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BP Schulungsfolie</vt:lpstr>
      <vt:lpstr>PowerPoint-Präsentation</vt:lpstr>
      <vt:lpstr>Doppelte und verstärkte Isolierung und Schutztrennung</vt:lpstr>
      <vt:lpstr>Unterweisungsinhalte</vt:lpstr>
      <vt:lpstr>Schutzmaßnahme: Doppelte oder verstärkte Isolierung</vt:lpstr>
      <vt:lpstr>Anforderungen an elektrische Betriebsmittel</vt:lpstr>
      <vt:lpstr>Anforderungen an die isolierende Umhüllung</vt:lpstr>
      <vt:lpstr>Schutzmaßnahme: Schutztrennung</vt:lpstr>
    </vt:vector>
  </TitlesOfParts>
  <Company>WEKA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Scheffler Markus Erik</dc:creator>
  <cp:lastModifiedBy>Wirgler Gerald</cp:lastModifiedBy>
  <cp:revision>364</cp:revision>
  <dcterms:created xsi:type="dcterms:W3CDTF">2014-05-21T12:23:37Z</dcterms:created>
  <dcterms:modified xsi:type="dcterms:W3CDTF">2026-06-23T13:36:38Z</dcterms:modified>
</cp:coreProperties>
</file>