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2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0052C2"/>
    <a:srgbClr val="005CB8"/>
    <a:srgbClr val="081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0" autoAdjust="0"/>
    <p:restoredTop sz="88284" autoAdjust="0"/>
  </p:normalViewPr>
  <p:slideViewPr>
    <p:cSldViewPr>
      <p:cViewPr varScale="1">
        <p:scale>
          <a:sx n="113" d="100"/>
          <a:sy n="113" d="100"/>
        </p:scale>
        <p:origin x="17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61235-2B20-49D0-B5DA-421FE9866DC5}" type="datetimeFigureOut">
              <a:rPr lang="de-DE" smtClean="0"/>
              <a:t>15.06.2026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F0389-26D0-41AD-82EE-15C5014B35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18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7447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mit Bild (Hoch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 hasCustomPrompt="1"/>
          </p:nvPr>
        </p:nvSpPr>
        <p:spPr>
          <a:xfrm>
            <a:off x="6228184" y="1602000"/>
            <a:ext cx="2232248" cy="3456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8460556" y="1602000"/>
            <a:ext cx="215900" cy="3455988"/>
          </a:xfrm>
          <a:prstGeom prst="rect">
            <a:avLst/>
          </a:prstGeom>
        </p:spPr>
        <p:txBody>
          <a:bodyPr vert="vert270" anchor="b" anchorCtr="0"/>
          <a:lstStyle>
            <a:lvl1pPr marL="0" indent="0">
              <a:buNone/>
              <a:defRPr sz="8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9509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6500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nur Bild/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2800" b="1" dirty="0">
                <a:solidFill>
                  <a:srgbClr val="0052C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15200"/>
            <a:ext cx="1944000" cy="432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8460432" y="1602000"/>
            <a:ext cx="216000" cy="4464112"/>
          </a:xfrm>
          <a:prstGeom prst="rect">
            <a:avLst/>
          </a:prstGeom>
        </p:spPr>
        <p:txBody>
          <a:bodyPr vert="vert270" rIns="90000" anchor="b" anchorCtr="0"/>
          <a:lstStyle>
            <a:lvl1pPr marL="0" indent="0">
              <a:buNone/>
              <a:defRPr sz="800">
                <a:solidFill>
                  <a:srgbClr val="A6A6A6"/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64000" y="6238800"/>
            <a:ext cx="1980000" cy="619200"/>
          </a:xfrm>
          <a:prstGeom prst="rect">
            <a:avLst/>
          </a:prstGeom>
        </p:spPr>
        <p:txBody>
          <a:bodyPr rIns="126000"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Rechtsgrundalgen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 hasCustomPrompt="1"/>
          </p:nvPr>
        </p:nvSpPr>
        <p:spPr>
          <a:xfrm>
            <a:off x="457200" y="1602000"/>
            <a:ext cx="8010000" cy="4491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Bild oder Tabelle durch Klicken einfügen</a:t>
            </a:r>
          </a:p>
        </p:txBody>
      </p:sp>
    </p:spTree>
    <p:extLst>
      <p:ext uri="{BB962C8B-B14F-4D97-AF65-F5344CB8AC3E}">
        <p14:creationId xmlns:p14="http://schemas.microsoft.com/office/powerpoint/2010/main" val="149316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51"/>
          <p:cNvSpPr>
            <a:spLocks noChangeArrowheads="1"/>
          </p:cNvSpPr>
          <p:nvPr userDrawn="1"/>
        </p:nvSpPr>
        <p:spPr bwMode="auto">
          <a:xfrm>
            <a:off x="471915" y="6525344"/>
            <a:ext cx="3524021" cy="15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de-DE" sz="700" b="1" i="0" baseline="0" dirty="0">
                <a:solidFill>
                  <a:srgbClr val="0052C2"/>
                </a:solidFill>
              </a:rPr>
              <a:t>©  </a:t>
            </a:r>
            <a:r>
              <a:rPr lang="en-US" sz="700" b="1" i="0" baseline="0" dirty="0">
                <a:solidFill>
                  <a:srgbClr val="0052C2"/>
                </a:solidFill>
              </a:rPr>
              <a:t>FM Forum Business Solutions GmbH</a:t>
            </a:r>
            <a:r>
              <a:rPr lang="de-DE" sz="700" b="1" i="0" baseline="0" dirty="0">
                <a:solidFill>
                  <a:srgbClr val="0052C2"/>
                </a:solidFill>
              </a:rPr>
              <a:t> </a:t>
            </a:r>
            <a:endParaRPr lang="de-DE" sz="2800" b="1" i="0" baseline="0" dirty="0">
              <a:solidFill>
                <a:srgbClr val="0052C2"/>
              </a:solidFill>
            </a:endParaRPr>
          </a:p>
        </p:txBody>
      </p:sp>
      <p:sp>
        <p:nvSpPr>
          <p:cNvPr id="12" name="Rechteck 11"/>
          <p:cNvSpPr/>
          <p:nvPr userDrawn="1"/>
        </p:nvSpPr>
        <p:spPr bwMode="auto">
          <a:xfrm>
            <a:off x="118582" y="116632"/>
            <a:ext cx="8906836" cy="61206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51" y="6381328"/>
            <a:ext cx="326698" cy="33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4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5" r:id="rId2"/>
    <p:sldLayoutId id="2147483664" r:id="rId3"/>
    <p:sldLayoutId id="2147483667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 noChangeArrowheads="1"/>
          </p:cNvSpPr>
          <p:nvPr>
            <p:ph idx="1"/>
          </p:nvPr>
        </p:nvSpPr>
        <p:spPr bwMode="auto">
          <a:xfrm>
            <a:off x="118800" y="116632"/>
            <a:ext cx="8917200" cy="6120680"/>
          </a:xfrm>
          <a:prstGeom prst="rect">
            <a:avLst/>
          </a:prstGeom>
          <a:solidFill>
            <a:srgbClr val="0052C2"/>
          </a:solidFill>
          <a:ln>
            <a:solidFill>
              <a:srgbClr val="0052C2"/>
            </a:solidFill>
          </a:ln>
        </p:spPr>
        <p:txBody>
          <a:bodyPr wrap="none" anchor="ctr"/>
          <a:lstStyle/>
          <a:p>
            <a:pPr marL="0" indent="0" algn="ctr">
              <a:buNone/>
            </a:pPr>
            <a:r>
              <a:rPr lang="de-AT" altLang="de-DE" sz="4400" b="1" dirty="0">
                <a:solidFill>
                  <a:schemeClr val="bg1"/>
                </a:solidFill>
              </a:rPr>
              <a:t>Schutzleiter</a:t>
            </a:r>
          </a:p>
        </p:txBody>
      </p:sp>
    </p:spTree>
    <p:extLst>
      <p:ext uri="{BB962C8B-B14F-4D97-AF65-F5344CB8AC3E}">
        <p14:creationId xmlns:p14="http://schemas.microsoft.com/office/powerpoint/2010/main" val="1092672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PEN-, PEL- oder PEM-Leiter</a:t>
            </a:r>
            <a:br>
              <a:rPr lang="de-DE" dirty="0"/>
            </a:br>
            <a:r>
              <a:rPr lang="de-DE" dirty="0"/>
              <a:t>(8101:2019-01-01 5–54 S 12, 543.4)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199" y="1600201"/>
            <a:ext cx="8345355" cy="2836912"/>
          </a:xfrm>
        </p:spPr>
        <p:txBody>
          <a:bodyPr/>
          <a:lstStyle/>
          <a:p>
            <a:r>
              <a:rPr lang="de-DE" sz="1900" dirty="0"/>
              <a:t>Dürfen nur in fest installierten elektrischen Anlagen verwendet werden</a:t>
            </a:r>
          </a:p>
          <a:p>
            <a:r>
              <a:rPr lang="de-DE" sz="1900" dirty="0"/>
              <a:t>Müssen für die Bemessungsspannung des Außenleiters isoliert sein</a:t>
            </a:r>
          </a:p>
          <a:p>
            <a:r>
              <a:rPr lang="de-DE" sz="1900" dirty="0"/>
              <a:t>Dürfen nur an einem Punkt aufgeteilt werden, Kennzeichnung ist gefordert</a:t>
            </a:r>
          </a:p>
          <a:p>
            <a:r>
              <a:rPr lang="de-DE" sz="1900" dirty="0"/>
              <a:t>Müssen mit der Schiene/Klemme für den Schutzleiter verbunden werden</a:t>
            </a:r>
          </a:p>
          <a:p>
            <a:r>
              <a:rPr lang="de-DE" sz="1900" dirty="0"/>
              <a:t>Dürfen nicht Teil eines fremden leitfähigen Teils sein, Mindestquerschnitte 16 mm² CU </a:t>
            </a:r>
            <a:r>
              <a:rPr lang="de-DE" sz="1900" dirty="0" err="1"/>
              <a:t>bzw</a:t>
            </a:r>
            <a:r>
              <a:rPr lang="de-DE" sz="1900" dirty="0"/>
              <a:t> 25 mm² Alu berücksichtigen</a:t>
            </a:r>
            <a:endParaRPr lang="en-US" sz="19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372200" y="6237288"/>
            <a:ext cx="2771800" cy="620712"/>
          </a:xfrm>
        </p:spPr>
        <p:txBody>
          <a:bodyPr/>
          <a:lstStyle/>
          <a:p>
            <a:r>
              <a:rPr lang="de-DE" dirty="0"/>
              <a:t>OVE </a:t>
            </a:r>
            <a:r>
              <a:rPr lang="de-DE"/>
              <a:t>E 8101:2019-01-01 </a:t>
            </a:r>
            <a:r>
              <a:rPr lang="de-DE" dirty="0"/>
              <a:t>Teil 5–54 sowie OVE </a:t>
            </a:r>
            <a:r>
              <a:rPr lang="de-DE"/>
              <a:t>E 8014:2019-01-01</a:t>
            </a:r>
            <a:endParaRPr lang="de-DE" dirty="0"/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543.4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9" t="-2503" r="-543" b="-1713"/>
          <a:stretch/>
        </p:blipFill>
        <p:spPr>
          <a:xfrm>
            <a:off x="224367" y="4070395"/>
            <a:ext cx="8640960" cy="2166893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65327" y="2781300"/>
            <a:ext cx="215900" cy="3455988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89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Anordnung von Erdungsanlagen und Schutzleitern</a:t>
            </a:r>
          </a:p>
          <a:p>
            <a:r>
              <a:rPr lang="de-DE" dirty="0"/>
              <a:t>Haupterdungsschienen HES (früher PAS)</a:t>
            </a:r>
          </a:p>
          <a:p>
            <a:r>
              <a:rPr lang="de-DE" dirty="0"/>
              <a:t>Anschluss von Leitern an Haupterdungsschienen</a:t>
            </a:r>
          </a:p>
          <a:p>
            <a:r>
              <a:rPr lang="de-DE" dirty="0"/>
              <a:t>Erdungsleiter</a:t>
            </a:r>
          </a:p>
          <a:p>
            <a:r>
              <a:rPr lang="de-DE" dirty="0"/>
              <a:t>Schutzpotenzialausgleichsleiter </a:t>
            </a:r>
          </a:p>
          <a:p>
            <a:r>
              <a:rPr lang="de-DE" dirty="0"/>
              <a:t>Schutzleiter </a:t>
            </a:r>
          </a:p>
          <a:p>
            <a:r>
              <a:rPr lang="de-DE" dirty="0"/>
              <a:t>Durchgängigkeit von Schutzleitern </a:t>
            </a:r>
          </a:p>
          <a:p>
            <a:r>
              <a:rPr lang="de-DE" dirty="0"/>
              <a:t>PEN-, PEL- oder PEM-Leiter </a:t>
            </a:r>
          </a:p>
          <a:p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53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Anordnung von Erdungsanlagen und Schutzleitern (OVE 8101:2019-01-01 Teil 5–54</a:t>
            </a:r>
            <a:br>
              <a:rPr lang="de-DE" dirty="0"/>
            </a:br>
            <a:r>
              <a:rPr lang="de-DE" dirty="0"/>
              <a:t>S 21)</a:t>
            </a:r>
            <a:endParaRPr lang="en-US" dirty="0"/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64125378"/>
              </p:ext>
            </p:extLst>
          </p:nvPr>
        </p:nvGraphicFramePr>
        <p:xfrm>
          <a:off x="4957702" y="1579164"/>
          <a:ext cx="4055368" cy="45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446">
                  <a:extLst>
                    <a:ext uri="{9D8B030D-6E8A-4147-A177-3AD203B41FA5}">
                      <a16:colId xmlns:a16="http://schemas.microsoft.com/office/drawing/2014/main" val="1821414170"/>
                    </a:ext>
                  </a:extLst>
                </a:gridCol>
                <a:gridCol w="3110922">
                  <a:extLst>
                    <a:ext uri="{9D8B030D-6E8A-4147-A177-3AD203B41FA5}">
                      <a16:colId xmlns:a16="http://schemas.microsoft.com/office/drawing/2014/main" val="54760162"/>
                    </a:ext>
                  </a:extLst>
                </a:gridCol>
              </a:tblGrid>
              <a:tr h="20839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2542381975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Fremdes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leitfähiges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Teil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500607848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C1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Metallene Wasserrohre, von außen kommend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2553649694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C2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Metallene Abwasserrohre, von außen kommend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305242447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C3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Metallene Gasrohre mit Isolierstück, von außen </a:t>
                      </a:r>
                      <a:r>
                        <a:rPr lang="en-US" sz="800" baseline="0" dirty="0" err="1"/>
                        <a:t>kommend</a:t>
                      </a:r>
                      <a:endParaRPr lang="de-DE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389987657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C4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800" dirty="0">
                          <a:solidFill>
                            <a:srgbClr val="000000"/>
                          </a:solidFill>
                          <a:cs typeface="Arial" charset="0"/>
                        </a:rPr>
                        <a:t>Klimaanlage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2096923813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C5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Heizung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022226559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C6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Metallene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Wasserrohre</a:t>
                      </a:r>
                      <a:r>
                        <a:rPr lang="en-US" sz="800" dirty="0"/>
                        <a:t>, </a:t>
                      </a:r>
                      <a:r>
                        <a:rPr lang="en-US" sz="800" dirty="0" err="1"/>
                        <a:t>zB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Badezimmer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230509078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C7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Metallene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Abwasserrohre</a:t>
                      </a:r>
                      <a:r>
                        <a:rPr lang="en-US" sz="800" dirty="0"/>
                        <a:t>, </a:t>
                      </a:r>
                      <a:r>
                        <a:rPr lang="en-US" sz="800" dirty="0" err="1"/>
                        <a:t>zB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Badezimmer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42011662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T1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Fundamenterder</a:t>
                      </a:r>
                      <a:r>
                        <a:rPr lang="en-US" sz="800" dirty="0"/>
                        <a:t> (</a:t>
                      </a:r>
                      <a:r>
                        <a:rPr lang="en-US" sz="800" dirty="0" err="1"/>
                        <a:t>Ringerder</a:t>
                      </a:r>
                      <a:r>
                        <a:rPr lang="en-US" sz="800" dirty="0"/>
                        <a:t>)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800831571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T2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Zusätzlicher </a:t>
                      </a:r>
                      <a:r>
                        <a:rPr lang="de-DE" sz="800" dirty="0" err="1"/>
                        <a:t>Erder</a:t>
                      </a:r>
                      <a:r>
                        <a:rPr lang="de-DE" sz="800" dirty="0"/>
                        <a:t> für Blitzschutz (LPS)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197874403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LPS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Blitzschutz</a:t>
                      </a:r>
                      <a:r>
                        <a:rPr lang="en-US" sz="800" dirty="0"/>
                        <a:t> (</a:t>
                      </a:r>
                      <a:r>
                        <a:rPr lang="en-US" sz="800" dirty="0" err="1"/>
                        <a:t>wenn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vorhanden</a:t>
                      </a:r>
                      <a:r>
                        <a:rPr lang="en-US" sz="800" dirty="0"/>
                        <a:t>)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614798060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PE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Schutzleiter-Anschlussklemmen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innerhalb</a:t>
                      </a:r>
                      <a:r>
                        <a:rPr lang="en-US" sz="800" dirty="0"/>
                        <a:t> der</a:t>
                      </a:r>
                      <a:r>
                        <a:rPr lang="en-US" sz="800" baseline="0" dirty="0"/>
                        <a:t> </a:t>
                      </a:r>
                      <a:r>
                        <a:rPr lang="en-US" sz="800" baseline="0" dirty="0" err="1"/>
                        <a:t>Verteilung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846346317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PE/PEN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PE/PEN-</a:t>
                      </a:r>
                      <a:r>
                        <a:rPr lang="en-US" sz="800" dirty="0" err="1"/>
                        <a:t>Anschlussklemmen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innerhalb</a:t>
                      </a:r>
                      <a:r>
                        <a:rPr lang="en-US" sz="800" dirty="0"/>
                        <a:t> der </a:t>
                      </a:r>
                      <a:r>
                        <a:rPr lang="en-US" sz="800" dirty="0" err="1"/>
                        <a:t>Hauptverteilung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649419875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M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Körper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eines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elektrischen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Betriebsmittels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472633681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1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Schutzleiter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149400984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1a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Schutzleiter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oder</a:t>
                      </a:r>
                      <a:r>
                        <a:rPr lang="en-US" sz="800" dirty="0"/>
                        <a:t> PEN-Leiter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3694990659"/>
                  </a:ext>
                </a:extLst>
              </a:tr>
              <a:tr h="173014">
                <a:tc>
                  <a:txBody>
                    <a:bodyPr/>
                    <a:lstStyle/>
                    <a:p>
                      <a:r>
                        <a:rPr lang="de-DE" sz="800" dirty="0"/>
                        <a:t>2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Schutzpotenzialausgleichsleiter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zur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Verbindung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mit</a:t>
                      </a:r>
                      <a:r>
                        <a:rPr lang="en-US" sz="800" dirty="0"/>
                        <a:t> der </a:t>
                      </a:r>
                      <a:r>
                        <a:rPr lang="en-US" sz="800" dirty="0" err="1"/>
                        <a:t>Haupterdungsschiene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406260386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r>
                        <a:rPr lang="de-DE" sz="800" dirty="0"/>
                        <a:t>3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Schutzpotenzialausgleichsleiter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für</a:t>
                      </a:r>
                      <a:r>
                        <a:rPr lang="en-US" sz="800" dirty="0"/>
                        <a:t> den </a:t>
                      </a:r>
                      <a:r>
                        <a:rPr lang="en-US" sz="800" dirty="0" err="1"/>
                        <a:t>zusätzlichen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Schutzpotenzialausgleich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4114307196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r>
                        <a:rPr lang="de-DE" sz="800" dirty="0"/>
                        <a:t>4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Ableitung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einer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Blitzschutzanlage</a:t>
                      </a:r>
                      <a:r>
                        <a:rPr lang="en-US" sz="800" dirty="0"/>
                        <a:t> (LPS)</a:t>
                      </a:r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2456842129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r>
                        <a:rPr lang="de-DE" sz="800" dirty="0"/>
                        <a:t>5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Erdungsleiter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399887627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r>
                        <a:rPr lang="de-DE" sz="800" dirty="0"/>
                        <a:t>5a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Funktionserdungsleiter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für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Blitzschutz</a:t>
                      </a:r>
                      <a:endParaRPr lang="en-US" sz="800" dirty="0"/>
                    </a:p>
                  </a:txBody>
                  <a:tcPr marR="360000" marT="36000" marB="36000" anchor="ctr"/>
                </a:tc>
                <a:extLst>
                  <a:ext uri="{0D108BD9-81ED-4DB2-BD59-A6C34878D82A}">
                    <a16:rowId xmlns:a16="http://schemas.microsoft.com/office/drawing/2014/main" val="1608852386"/>
                  </a:ext>
                </a:extLst>
              </a:tr>
            </a:tbl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876256" y="6237288"/>
            <a:ext cx="2267744" cy="620712"/>
          </a:xfrm>
        </p:spPr>
        <p:txBody>
          <a:bodyPr/>
          <a:lstStyle/>
          <a:p>
            <a:r>
              <a:rPr lang="it-IT" dirty="0"/>
              <a:t>OVE E 8101:2019-01-01 </a:t>
            </a:r>
            <a:r>
              <a:rPr lang="it-IT" dirty="0" err="1"/>
              <a:t>Teil</a:t>
            </a:r>
            <a:r>
              <a:rPr lang="it-IT" dirty="0"/>
              <a:t> 5–54 </a:t>
            </a:r>
            <a:r>
              <a:rPr lang="it-IT" dirty="0" err="1"/>
              <a:t>sowie</a:t>
            </a:r>
            <a:r>
              <a:rPr lang="it-IT" dirty="0"/>
              <a:t> OVE E 8014:2019-01-01  </a:t>
            </a:r>
          </a:p>
          <a:p>
            <a:r>
              <a:rPr lang="it-IT" dirty="0"/>
              <a:t>VDE 0100-540:2012-06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4" r="-694"/>
          <a:stretch/>
        </p:blipFill>
        <p:spPr>
          <a:xfrm>
            <a:off x="179512" y="1628800"/>
            <a:ext cx="4539776" cy="4447127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741802" y="2564904"/>
            <a:ext cx="215900" cy="3455988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03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r="-41"/>
          <a:stretch/>
        </p:blipFill>
        <p:spPr>
          <a:xfrm>
            <a:off x="3711344" y="1988840"/>
            <a:ext cx="5216491" cy="4243925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Haupterdungsschienen HES</a:t>
            </a:r>
            <a:br>
              <a:rPr lang="de-DE" dirty="0"/>
            </a:br>
            <a:r>
              <a:rPr lang="de-DE" dirty="0"/>
              <a:t>(OVE 8101:2019-01-01 Teil 5-54 S. 8 542.4)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Müssen in jeder Anlage mit einem Schutzpotenzialausgleich</a:t>
            </a:r>
            <a:br>
              <a:rPr lang="de-DE" dirty="0"/>
            </a:br>
            <a:r>
              <a:rPr lang="de-DE" dirty="0"/>
              <a:t>vorhanden sein</a:t>
            </a:r>
          </a:p>
          <a:p>
            <a:r>
              <a:rPr lang="de-DE" dirty="0"/>
              <a:t>Müssen mit Leitern</a:t>
            </a:r>
            <a:br>
              <a:rPr lang="de-DE" dirty="0"/>
            </a:br>
            <a:r>
              <a:rPr lang="de-DE" dirty="0"/>
              <a:t>verbunden sein</a:t>
            </a:r>
          </a:p>
          <a:p>
            <a:pPr lvl="1"/>
            <a:r>
              <a:rPr lang="de-DE" dirty="0"/>
              <a:t>Schutzpotenzialausgleichsleiter</a:t>
            </a:r>
          </a:p>
          <a:p>
            <a:pPr lvl="1"/>
            <a:r>
              <a:rPr lang="de-DE" dirty="0"/>
              <a:t>Erdungsleiter</a:t>
            </a:r>
          </a:p>
          <a:p>
            <a:pPr lvl="1"/>
            <a:r>
              <a:rPr lang="de-DE" dirty="0"/>
              <a:t>Schutzleiter</a:t>
            </a:r>
          </a:p>
          <a:p>
            <a:pPr lvl="1"/>
            <a:r>
              <a:rPr lang="de-DE" dirty="0"/>
              <a:t>Funktionserdungsleiter</a:t>
            </a:r>
          </a:p>
          <a:p>
            <a:r>
              <a:rPr lang="de-DE" dirty="0"/>
              <a:t>Müssen mit anderen</a:t>
            </a:r>
            <a:br>
              <a:rPr lang="de-DE" dirty="0"/>
            </a:br>
            <a:r>
              <a:rPr lang="de-DE" dirty="0"/>
              <a:t>Erdungsschienen/</a:t>
            </a:r>
            <a:br>
              <a:rPr lang="de-DE" dirty="0"/>
            </a:br>
            <a:r>
              <a:rPr lang="de-DE" dirty="0"/>
              <a:t>-klemmen</a:t>
            </a:r>
            <a:br>
              <a:rPr lang="de-DE" dirty="0"/>
            </a:br>
            <a:r>
              <a:rPr lang="de-DE" dirty="0"/>
              <a:t>verbunden sein</a:t>
            </a:r>
          </a:p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300192" y="6237288"/>
            <a:ext cx="2843808" cy="620712"/>
          </a:xfrm>
        </p:spPr>
        <p:txBody>
          <a:bodyPr/>
          <a:lstStyle/>
          <a:p>
            <a:r>
              <a:rPr lang="de-DE" dirty="0"/>
              <a:t>OVE E 8101:2019-01-01 Teil 5–54 sowie OVE E 8014:2019-01-01  </a:t>
            </a:r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542.4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92480" y="2781300"/>
            <a:ext cx="215900" cy="3455988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05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686800" cy="871200"/>
          </a:xfrm>
        </p:spPr>
        <p:txBody>
          <a:bodyPr/>
          <a:lstStyle/>
          <a:p>
            <a:r>
              <a:rPr lang="de-DE" dirty="0"/>
              <a:t>Anschluss von Leitern an Haupterdungsschienen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35404" cy="4525963"/>
          </a:xfrm>
        </p:spPr>
        <p:txBody>
          <a:bodyPr/>
          <a:lstStyle/>
          <a:p>
            <a:r>
              <a:rPr lang="de-DE" dirty="0"/>
              <a:t>Jeder angeschlossene Leiter</a:t>
            </a:r>
            <a:br>
              <a:rPr lang="de-DE" dirty="0"/>
            </a:br>
            <a:r>
              <a:rPr lang="de-DE" dirty="0"/>
              <a:t>muss von der Haupterdungs-</a:t>
            </a:r>
            <a:br>
              <a:rPr lang="de-DE" dirty="0"/>
            </a:br>
            <a:r>
              <a:rPr lang="de-DE" dirty="0"/>
              <a:t>schiene einzeln zu trennen sein.</a:t>
            </a:r>
          </a:p>
          <a:p>
            <a:r>
              <a:rPr lang="de-DE" dirty="0"/>
              <a:t>Anschlüsse von Leitern an</a:t>
            </a:r>
            <a:br>
              <a:rPr lang="de-DE" dirty="0"/>
            </a:br>
            <a:r>
              <a:rPr lang="de-DE" dirty="0"/>
              <a:t>Haupterdungsschienen</a:t>
            </a:r>
          </a:p>
          <a:p>
            <a:pPr lvl="1"/>
            <a:r>
              <a:rPr lang="de-DE" dirty="0"/>
              <a:t>müssen zuverlässig ausgeführt</a:t>
            </a:r>
            <a:br>
              <a:rPr lang="de-DE" dirty="0"/>
            </a:br>
            <a:r>
              <a:rPr lang="de-DE" dirty="0"/>
              <a:t>sein und</a:t>
            </a:r>
          </a:p>
          <a:p>
            <a:pPr lvl="1"/>
            <a:r>
              <a:rPr lang="de-DE" dirty="0"/>
              <a:t>dürfen nur mithilfe eines Werkzeugs </a:t>
            </a:r>
            <a:br>
              <a:rPr lang="de-DE" dirty="0"/>
            </a:br>
            <a:r>
              <a:rPr lang="de-DE" dirty="0"/>
              <a:t>zu lösen sein.</a:t>
            </a:r>
          </a:p>
          <a:p>
            <a:r>
              <a:rPr lang="de-DE" dirty="0"/>
              <a:t>Trennmöglichkeiten dürfen an</a:t>
            </a:r>
            <a:br>
              <a:rPr lang="de-DE" dirty="0"/>
            </a:br>
            <a:r>
              <a:rPr lang="de-DE" dirty="0"/>
              <a:t>der Haupterdungsschiene</a:t>
            </a:r>
            <a:br>
              <a:rPr lang="de-DE" dirty="0"/>
            </a:br>
            <a:r>
              <a:rPr lang="de-DE" dirty="0"/>
              <a:t>angeordnet sein.</a:t>
            </a:r>
          </a:p>
          <a:p>
            <a:r>
              <a:rPr lang="de-DE" dirty="0"/>
              <a:t>Empfehlung: Für Prüf-, Mess- und Wartungszwecke sind die Leiter oder die Haupterdungsschiene zu kennzeichnen.</a:t>
            </a:r>
          </a:p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444208" y="6237288"/>
            <a:ext cx="2699792" cy="620712"/>
          </a:xfrm>
        </p:spPr>
        <p:txBody>
          <a:bodyPr/>
          <a:lstStyle/>
          <a:p>
            <a:r>
              <a:rPr lang="de-DE" dirty="0"/>
              <a:t>OVE E 8101:2019-01-01 Teil 5–54 sowie OVE E 8014:2019-01-01  </a:t>
            </a:r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542.4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 r="4861"/>
          <a:stretch/>
        </p:blipFill>
        <p:spPr>
          <a:xfrm>
            <a:off x="4644132" y="1605880"/>
            <a:ext cx="4248472" cy="3456384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92604" y="1608310"/>
            <a:ext cx="215900" cy="3455988"/>
          </a:xfrm>
        </p:spPr>
        <p:txBody>
          <a:bodyPr/>
          <a:lstStyle/>
          <a:p>
            <a:r>
              <a:rPr lang="de-DE" dirty="0"/>
              <a:t>©Adobe Stock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57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Erdungsleiter</a:t>
            </a:r>
            <a:r>
              <a:rPr lang="en-US" dirty="0"/>
              <a:t> (542.2-543)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80361" cy="4525963"/>
          </a:xfrm>
        </p:spPr>
        <p:txBody>
          <a:bodyPr/>
          <a:lstStyle/>
          <a:p>
            <a:r>
              <a:rPr lang="de-DE" dirty="0"/>
              <a:t>Müssen einen Mindestquerschnitt aufweisen (nach Tab 54.2 OVE 8101:2019-01-01 Teil 5–54 S 9)</a:t>
            </a:r>
          </a:p>
          <a:p>
            <a:r>
              <a:rPr lang="de-DE" dirty="0"/>
              <a:t>Querschnitt des Erdungsleiters nicht kleiner als</a:t>
            </a:r>
          </a:p>
          <a:p>
            <a:pPr lvl="1"/>
            <a:r>
              <a:rPr lang="de-DE" dirty="0"/>
              <a:t>16 mm² Kupfer oder</a:t>
            </a:r>
          </a:p>
          <a:p>
            <a:pPr lvl="1"/>
            <a:r>
              <a:rPr lang="de-DE" dirty="0"/>
              <a:t>50 mm² Stahl</a:t>
            </a:r>
          </a:p>
          <a:p>
            <a:r>
              <a:rPr lang="de-DE" dirty="0"/>
              <a:t>Dürfen nicht aus Aluminium bestehen</a:t>
            </a:r>
          </a:p>
          <a:p>
            <a:r>
              <a:rPr lang="de-DE" dirty="0"/>
              <a:t>Müssen fest und elektrisch zuverlässig an einem </a:t>
            </a:r>
            <a:r>
              <a:rPr lang="de-DE" dirty="0" err="1"/>
              <a:t>Erder</a:t>
            </a:r>
            <a:r>
              <a:rPr lang="de-DE" dirty="0"/>
              <a:t> angeschlossen sein</a:t>
            </a:r>
          </a:p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516216" y="6237288"/>
            <a:ext cx="2627784" cy="620712"/>
          </a:xfrm>
        </p:spPr>
        <p:txBody>
          <a:bodyPr/>
          <a:lstStyle/>
          <a:p>
            <a:r>
              <a:rPr lang="de-DE" dirty="0"/>
              <a:t>OVE E 8101:2019-01-01 Teil 5–54 sowie OVE E 8014:2019-01-01  </a:t>
            </a:r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542.3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3" r="-1005"/>
          <a:stretch/>
        </p:blipFill>
        <p:spPr>
          <a:xfrm>
            <a:off x="4937561" y="1600200"/>
            <a:ext cx="3955043" cy="2403064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92604" y="1600200"/>
            <a:ext cx="215900" cy="2404864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4955156" y="4112685"/>
            <a:ext cx="39374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Tab 54.2: Mindestquerschnitte von Schutzleitern</a:t>
            </a:r>
            <a:br>
              <a:rPr lang="de-DE" sz="1100" dirty="0"/>
            </a:br>
            <a:endParaRPr lang="de-DE" sz="1100" dirty="0"/>
          </a:p>
          <a:p>
            <a:r>
              <a:rPr lang="de-DE" sz="1100" dirty="0"/>
              <a:t>*) Für einen PEN-Leiter ist die Reduzierung des Querschnitts nur in Übereinstimmung mit den Bemessungsregeln für Neutralleiter erlaubt Teil 5–52</a:t>
            </a:r>
          </a:p>
          <a:p>
            <a:r>
              <a:rPr lang="de-DE" sz="1100" dirty="0"/>
              <a:t>k</a:t>
            </a:r>
            <a:r>
              <a:rPr lang="de-DE" sz="1100" baseline="-25000" dirty="0"/>
              <a:t>1</a:t>
            </a:r>
            <a:r>
              <a:rPr lang="de-DE" sz="1100" dirty="0"/>
              <a:t>: Wert für den Außenleiter</a:t>
            </a:r>
          </a:p>
          <a:p>
            <a:r>
              <a:rPr lang="de-DE" sz="1100" dirty="0"/>
              <a:t>k</a:t>
            </a:r>
            <a:r>
              <a:rPr lang="de-DE" sz="1100" baseline="-25000" dirty="0"/>
              <a:t>2</a:t>
            </a:r>
            <a:r>
              <a:rPr lang="de-DE" sz="1100" dirty="0"/>
              <a:t>: Wert für den Schutzleiter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7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r="-41"/>
          <a:stretch/>
        </p:blipFill>
        <p:spPr>
          <a:xfrm>
            <a:off x="4355976" y="1458318"/>
            <a:ext cx="4563919" cy="3713018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Schutzpotenzialausgleichsleiter</a:t>
            </a:r>
            <a:br>
              <a:rPr lang="de-DE" dirty="0"/>
            </a:br>
            <a:r>
              <a:rPr lang="de-DE" dirty="0"/>
              <a:t>(OVE E 8101:2019-01-01 Teil 5–54 S 14 u 15, 544)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643240" cy="4525963"/>
          </a:xfrm>
        </p:spPr>
        <p:txBody>
          <a:bodyPr/>
          <a:lstStyle/>
          <a:p>
            <a:r>
              <a:rPr lang="de-DE" sz="1800" dirty="0"/>
              <a:t>Mindestquerschnitt des </a:t>
            </a:r>
            <a:br>
              <a:rPr lang="de-DE" sz="1800" dirty="0"/>
            </a:br>
            <a:r>
              <a:rPr lang="de-DE" sz="1800" dirty="0"/>
              <a:t>Schutzpotenzialausgleichsleiters:</a:t>
            </a:r>
          </a:p>
          <a:p>
            <a:pPr lvl="1"/>
            <a:r>
              <a:rPr lang="de-DE" dirty="0"/>
              <a:t>10 mm² Kupfer (</a:t>
            </a:r>
            <a:r>
              <a:rPr lang="de-DE" dirty="0" err="1"/>
              <a:t>Cu</a:t>
            </a:r>
            <a:r>
              <a:rPr lang="de-DE" dirty="0"/>
              <a:t>) oder</a:t>
            </a:r>
          </a:p>
          <a:p>
            <a:pPr lvl="1"/>
            <a:r>
              <a:rPr lang="de-DE" dirty="0"/>
              <a:t>25 mm² Aluminium (Al) oder</a:t>
            </a:r>
          </a:p>
          <a:p>
            <a:pPr lvl="1"/>
            <a:r>
              <a:rPr lang="de-DE" dirty="0"/>
              <a:t>50 mm² Stahl</a:t>
            </a:r>
          </a:p>
          <a:p>
            <a:r>
              <a:rPr lang="de-DE" sz="1800" b="1" dirty="0"/>
              <a:t>Mindest</a:t>
            </a:r>
            <a:r>
              <a:rPr lang="de-DE" sz="1800" dirty="0"/>
              <a:t>querschnitt von Schutz-</a:t>
            </a:r>
            <a:br>
              <a:rPr lang="de-DE" sz="1800" dirty="0"/>
            </a:br>
            <a:r>
              <a:rPr lang="de-DE" sz="1800" dirty="0" err="1"/>
              <a:t>potenzialausgleichsleitern</a:t>
            </a:r>
            <a:r>
              <a:rPr lang="de-DE" sz="1800" dirty="0"/>
              <a:t> für</a:t>
            </a:r>
            <a:br>
              <a:rPr lang="de-DE" sz="1800" dirty="0"/>
            </a:br>
            <a:r>
              <a:rPr lang="de-DE" sz="1800" dirty="0"/>
              <a:t>den zusätzlichen </a:t>
            </a:r>
            <a:r>
              <a:rPr lang="de-DE" sz="1800" dirty="0" err="1"/>
              <a:t>Schutzpoten</a:t>
            </a:r>
            <a:r>
              <a:rPr lang="de-DE" sz="1800" dirty="0"/>
              <a:t>-</a:t>
            </a:r>
            <a:br>
              <a:rPr lang="de-DE" sz="1800" dirty="0"/>
            </a:br>
            <a:r>
              <a:rPr lang="de-DE" sz="1800" dirty="0" err="1"/>
              <a:t>zialausgleich</a:t>
            </a:r>
            <a:r>
              <a:rPr lang="de-DE" sz="1800" dirty="0"/>
              <a:t> und von Potenzial-</a:t>
            </a:r>
            <a:br>
              <a:rPr lang="de-DE" sz="1800" dirty="0"/>
            </a:br>
            <a:r>
              <a:rPr lang="de-DE" sz="1800" dirty="0" err="1"/>
              <a:t>ausgleichsleitern</a:t>
            </a:r>
            <a:r>
              <a:rPr lang="de-DE" sz="1800" dirty="0"/>
              <a:t> zwischen zwei</a:t>
            </a:r>
            <a:br>
              <a:rPr lang="de-DE" sz="1800" dirty="0"/>
            </a:br>
            <a:r>
              <a:rPr lang="de-DE" sz="1800" dirty="0"/>
              <a:t>fremden leitfähigen Teilen:</a:t>
            </a:r>
          </a:p>
          <a:p>
            <a:pPr lvl="1"/>
            <a:r>
              <a:rPr lang="de-DE" dirty="0"/>
              <a:t>Ungeschützt 4 mm² </a:t>
            </a:r>
            <a:r>
              <a:rPr lang="de-DE" dirty="0" err="1"/>
              <a:t>Cu</a:t>
            </a:r>
            <a:endParaRPr lang="de-DE" dirty="0"/>
          </a:p>
          <a:p>
            <a:pPr lvl="1"/>
            <a:r>
              <a:rPr lang="de-DE" dirty="0"/>
              <a:t>Mit Schutz gegen mechanische</a:t>
            </a:r>
            <a:br>
              <a:rPr lang="de-DE" dirty="0"/>
            </a:br>
            <a:r>
              <a:rPr lang="de-DE" dirty="0"/>
              <a:t>Beschädigung 2,5 mm² </a:t>
            </a:r>
            <a:r>
              <a:rPr lang="de-DE" dirty="0" err="1"/>
              <a:t>Cu</a:t>
            </a:r>
            <a:endParaRPr lang="de-DE" dirty="0"/>
          </a:p>
          <a:p>
            <a:pPr lvl="1"/>
            <a:r>
              <a:rPr lang="de-DE" dirty="0"/>
              <a:t>Zwischen 2 Körpern				Querschnitt des größeren PE</a:t>
            </a:r>
          </a:p>
          <a:p>
            <a:pPr lvl="1"/>
            <a:r>
              <a:rPr lang="de-DE" dirty="0"/>
              <a:t>Zwischen Körper u fremdem leitfähigen Teil	0,5 x PE</a:t>
            </a:r>
          </a:p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228184" y="6237288"/>
            <a:ext cx="2915816" cy="620712"/>
          </a:xfrm>
        </p:spPr>
        <p:txBody>
          <a:bodyPr/>
          <a:lstStyle/>
          <a:p>
            <a:r>
              <a:rPr lang="de-DE" dirty="0"/>
              <a:t>OVE E 8101:2019-01-01 Teil 5–54 sowie OVE E 8014:2019-01-01  </a:t>
            </a:r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544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84540" y="1715348"/>
            <a:ext cx="215900" cy="3455988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3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Schutzleiter</a:t>
            </a:r>
            <a:br>
              <a:rPr lang="de-DE" dirty="0"/>
            </a:br>
            <a:r>
              <a:rPr lang="de-DE" dirty="0"/>
              <a:t>(8101:2019-01-01 Teil 5–54 S 9)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sz="1800" dirty="0"/>
              <a:t>Müssen die Bedingungen für die</a:t>
            </a:r>
            <a:br>
              <a:rPr lang="de-DE" sz="1800" dirty="0"/>
            </a:br>
            <a:r>
              <a:rPr lang="de-DE" sz="1800" dirty="0"/>
              <a:t>automatische Abschaltung der</a:t>
            </a:r>
            <a:br>
              <a:rPr lang="de-DE" sz="1800" dirty="0"/>
            </a:br>
            <a:r>
              <a:rPr lang="de-DE" sz="1800" dirty="0"/>
              <a:t>Stromversorgung erfüllen</a:t>
            </a:r>
          </a:p>
          <a:p>
            <a:r>
              <a:rPr lang="de-DE" sz="1800" dirty="0"/>
              <a:t>Müssen einen Mindestquerschnitt </a:t>
            </a:r>
            <a:br>
              <a:rPr lang="de-DE" sz="1800" dirty="0"/>
            </a:br>
            <a:r>
              <a:rPr lang="de-DE" sz="1800" dirty="0"/>
              <a:t>aufweisen, der</a:t>
            </a:r>
          </a:p>
          <a:p>
            <a:pPr lvl="1"/>
            <a:r>
              <a:rPr lang="de-DE" dirty="0"/>
              <a:t>Berechnet wurde oder</a:t>
            </a:r>
          </a:p>
          <a:p>
            <a:pPr lvl="1"/>
            <a:r>
              <a:rPr lang="de-DE" dirty="0"/>
              <a:t>Nach Tab 54.2 ermittelt wurde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1800" dirty="0"/>
              <a:t>Können in </a:t>
            </a:r>
            <a:r>
              <a:rPr lang="de-DE" sz="1800" b="1" dirty="0"/>
              <a:t>TT</a:t>
            </a:r>
            <a:r>
              <a:rPr lang="de-DE" sz="1800" dirty="0"/>
              <a:t>-Systemen (selten</a:t>
            </a:r>
            <a:br>
              <a:rPr lang="de-DE" sz="1800" dirty="0"/>
            </a:br>
            <a:r>
              <a:rPr lang="de-DE" sz="1800" dirty="0"/>
              <a:t>NEU: TN) hinsichtlich des Mindest-</a:t>
            </a:r>
            <a:br>
              <a:rPr lang="de-DE" sz="1800" dirty="0"/>
            </a:br>
            <a:r>
              <a:rPr lang="de-DE" sz="1800" dirty="0" err="1"/>
              <a:t>querschnitts</a:t>
            </a:r>
            <a:r>
              <a:rPr lang="de-DE" sz="1800" dirty="0"/>
              <a:t> begrenzt werden</a:t>
            </a:r>
          </a:p>
          <a:p>
            <a:pPr lvl="1"/>
            <a:r>
              <a:rPr lang="de-DE" dirty="0"/>
              <a:t>25 mm² Kupfer</a:t>
            </a:r>
          </a:p>
          <a:p>
            <a:pPr lvl="1"/>
            <a:r>
              <a:rPr lang="de-DE" dirty="0"/>
              <a:t>35 mm² Aluminium</a:t>
            </a:r>
          </a:p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588224" y="6237288"/>
            <a:ext cx="2555776" cy="620712"/>
          </a:xfrm>
        </p:spPr>
        <p:txBody>
          <a:bodyPr/>
          <a:lstStyle/>
          <a:p>
            <a:r>
              <a:rPr lang="de-DE" dirty="0"/>
              <a:t>OVE E 8101:2019-01-01 Teil 5–54 sowie OVE E 8014:2019-01-01</a:t>
            </a:r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543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" r="-310"/>
          <a:stretch/>
        </p:blipFill>
        <p:spPr>
          <a:xfrm>
            <a:off x="971600" y="3789040"/>
            <a:ext cx="3168352" cy="847509"/>
          </a:xfrm>
        </p:spPr>
      </p:pic>
      <p:pic>
        <p:nvPicPr>
          <p:cNvPr id="9" name="Bildplatzhalter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3" r="-1005"/>
          <a:stretch/>
        </p:blipFill>
        <p:spPr>
          <a:xfrm>
            <a:off x="4937561" y="1600200"/>
            <a:ext cx="3955043" cy="2403064"/>
          </a:xfrm>
          <a:prstGeom prst="rect">
            <a:avLst/>
          </a:prstGeom>
        </p:spPr>
      </p:pic>
      <p:sp>
        <p:nvSpPr>
          <p:cNvPr id="10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92604" y="1600200"/>
            <a:ext cx="215900" cy="2404864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4955156" y="4112685"/>
            <a:ext cx="39374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Tab 54.2: Mindestquerschnitte von Schutzleitern</a:t>
            </a:r>
            <a:br>
              <a:rPr lang="de-DE" sz="1100" dirty="0"/>
            </a:br>
            <a:endParaRPr lang="de-DE" sz="1100" dirty="0"/>
          </a:p>
          <a:p>
            <a:r>
              <a:rPr lang="de-DE" sz="1100" dirty="0"/>
              <a:t>*) Für einen PEN-Leiter ist die Reduzierung des Querschnitts nur in Übereinstimmung mit den Bemessungsregeln für Neutralleiter erlaubt Teil 5–52</a:t>
            </a:r>
          </a:p>
          <a:p>
            <a:r>
              <a:rPr lang="de-DE" sz="1100" dirty="0"/>
              <a:t>k</a:t>
            </a:r>
            <a:r>
              <a:rPr lang="de-DE" sz="1100" baseline="-25000" dirty="0"/>
              <a:t>1</a:t>
            </a:r>
            <a:r>
              <a:rPr lang="de-DE" sz="1100" dirty="0"/>
              <a:t>: Wert für den Außenleiter</a:t>
            </a:r>
          </a:p>
          <a:p>
            <a:r>
              <a:rPr lang="de-DE" sz="1100" dirty="0"/>
              <a:t>k</a:t>
            </a:r>
            <a:r>
              <a:rPr lang="de-DE" sz="1100" baseline="-25000" dirty="0"/>
              <a:t>2</a:t>
            </a:r>
            <a:r>
              <a:rPr lang="de-DE" sz="1100" dirty="0"/>
              <a:t>: Wert für den Schutzleiter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0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3" r="-983"/>
          <a:stretch/>
        </p:blipFill>
        <p:spPr>
          <a:xfrm>
            <a:off x="5364088" y="1659754"/>
            <a:ext cx="3528516" cy="4577534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Durchgängigkeit von Schutzleitern</a:t>
            </a:r>
            <a:br>
              <a:rPr lang="de-DE" dirty="0"/>
            </a:br>
            <a:r>
              <a:rPr lang="de-DE" dirty="0"/>
              <a:t>(8101 5–54 S 11, 543.3)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Jede Verbindung mit Schutzleitern muss</a:t>
            </a:r>
          </a:p>
          <a:p>
            <a:pPr lvl="1"/>
            <a:r>
              <a:rPr lang="de-DE" dirty="0"/>
              <a:t>eine dauerhafte elektrische Durchgängigkeit und</a:t>
            </a:r>
          </a:p>
          <a:p>
            <a:pPr lvl="1"/>
            <a:r>
              <a:rPr lang="de-DE" dirty="0"/>
              <a:t>hinreichenden mechanischen Schutz und Festigkeit </a:t>
            </a:r>
            <a:br>
              <a:rPr lang="de-DE" dirty="0"/>
            </a:br>
            <a:r>
              <a:rPr lang="de-DE" dirty="0"/>
              <a:t>aufweisen.</a:t>
            </a:r>
          </a:p>
          <a:p>
            <a:r>
              <a:rPr lang="de-DE" dirty="0"/>
              <a:t>Verbindungen von Schutzleitern</a:t>
            </a:r>
          </a:p>
          <a:p>
            <a:pPr lvl="1"/>
            <a:r>
              <a:rPr lang="de-DE" dirty="0"/>
              <a:t>dürfen nicht durch Löten hergestellt werden und</a:t>
            </a:r>
          </a:p>
          <a:p>
            <a:pPr lvl="1"/>
            <a:r>
              <a:rPr lang="de-DE" dirty="0"/>
              <a:t>müssen für das Besichtigen und Prüfen </a:t>
            </a:r>
            <a:br>
              <a:rPr lang="de-DE" dirty="0"/>
            </a:br>
            <a:r>
              <a:rPr lang="de-DE" dirty="0"/>
              <a:t>zugänglich sein (Ausnahmen).</a:t>
            </a:r>
          </a:p>
          <a:p>
            <a:r>
              <a:rPr lang="de-DE" dirty="0"/>
              <a:t>In Schutzleiter dürfen nicht eingefügt</a:t>
            </a:r>
            <a:br>
              <a:rPr lang="de-DE" dirty="0"/>
            </a:br>
            <a:r>
              <a:rPr lang="de-DE" dirty="0"/>
              <a:t>werden:</a:t>
            </a:r>
          </a:p>
          <a:p>
            <a:pPr lvl="1"/>
            <a:r>
              <a:rPr lang="de-DE" dirty="0"/>
              <a:t>Schaltgeräte</a:t>
            </a:r>
          </a:p>
          <a:p>
            <a:pPr lvl="1"/>
            <a:r>
              <a:rPr lang="de-DE" dirty="0"/>
              <a:t>Überwachungsgeräte</a:t>
            </a:r>
          </a:p>
          <a:p>
            <a:r>
              <a:rPr lang="de-DE" dirty="0"/>
              <a:t>Körper dürfen als Teil eines Schutz-</a:t>
            </a:r>
            <a:br>
              <a:rPr lang="de-DE" dirty="0"/>
            </a:br>
            <a:r>
              <a:rPr lang="de-DE" dirty="0" err="1"/>
              <a:t>leiters</a:t>
            </a:r>
            <a:r>
              <a:rPr lang="de-DE" dirty="0"/>
              <a:t> für andere Betriebsmittel nicht verwendet werden.</a:t>
            </a:r>
          </a:p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084168" y="6237288"/>
            <a:ext cx="3059832" cy="620712"/>
          </a:xfrm>
        </p:spPr>
        <p:txBody>
          <a:bodyPr/>
          <a:lstStyle/>
          <a:p>
            <a:r>
              <a:rPr lang="de-DE" dirty="0"/>
              <a:t>OVE E 8101:2019-01-01 Teil 5–54 sowie OVE E 8014:2019-01-01</a:t>
            </a:r>
          </a:p>
          <a:p>
            <a:r>
              <a:rPr lang="de-DE" dirty="0"/>
              <a:t>VDE 0100-540:2012-06 </a:t>
            </a:r>
          </a:p>
          <a:p>
            <a:r>
              <a:rPr lang="de-DE" dirty="0" err="1"/>
              <a:t>Abschn</a:t>
            </a:r>
            <a:r>
              <a:rPr lang="de-DE" dirty="0"/>
              <a:t> 543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892604" y="2785575"/>
            <a:ext cx="215900" cy="3455988"/>
          </a:xfrm>
        </p:spPr>
        <p:txBody>
          <a:bodyPr/>
          <a:lstStyle/>
          <a:p>
            <a:r>
              <a:rPr lang="de-DE" dirty="0"/>
              <a:t>©WEKA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761062"/>
      </p:ext>
    </p:extLst>
  </p:cSld>
  <p:clrMapOvr>
    <a:masterClrMapping/>
  </p:clrMapOvr>
</p:sld>
</file>

<file path=ppt/theme/theme1.xml><?xml version="1.0" encoding="utf-8"?>
<a:theme xmlns:a="http://schemas.openxmlformats.org/drawingml/2006/main" name="BP Schulungs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p3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p3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3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823</Words>
  <Application>Microsoft Office PowerPoint</Application>
  <PresentationFormat>Bildschirmpräsentation (4:3)</PresentationFormat>
  <Paragraphs>152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BP Schulungsfolie</vt:lpstr>
      <vt:lpstr>PowerPoint-Präsentation</vt:lpstr>
      <vt:lpstr>Überblick</vt:lpstr>
      <vt:lpstr>Anordnung von Erdungsanlagen und Schutzleitern (OVE 8101:2019-01-01 Teil 5–54 S 21)</vt:lpstr>
      <vt:lpstr>Haupterdungsschienen HES (OVE 8101:2019-01-01 Teil 5-54 S. 8 542.4)</vt:lpstr>
      <vt:lpstr>Anschluss von Leitern an Haupterdungsschienen</vt:lpstr>
      <vt:lpstr>Erdungsleiter (542.2-543)</vt:lpstr>
      <vt:lpstr>Schutzpotenzialausgleichsleiter (OVE E 8101:2019-01-01 Teil 5–54 S 14 u 15, 544)</vt:lpstr>
      <vt:lpstr>Schutzleiter (8101:2019-01-01 Teil 5–54 S 9)</vt:lpstr>
      <vt:lpstr>Durchgängigkeit von Schutzleitern (8101 5–54 S 11, 543.3)</vt:lpstr>
      <vt:lpstr>PEN-, PEL- oder PEM-Leiter (8101:2019-01-01 5–54 S 12, 543.4)</vt:lpstr>
    </vt:vector>
  </TitlesOfParts>
  <Company>WEKA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Scheffler Markus Erik</dc:creator>
  <cp:lastModifiedBy>Administrator</cp:lastModifiedBy>
  <cp:revision>342</cp:revision>
  <dcterms:created xsi:type="dcterms:W3CDTF">2014-05-21T12:23:37Z</dcterms:created>
  <dcterms:modified xsi:type="dcterms:W3CDTF">2026-06-15T10:26:10Z</dcterms:modified>
</cp:coreProperties>
</file>